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339" r:id="rId9"/>
    <p:sldId id="298" r:id="rId10"/>
    <p:sldId id="262" r:id="rId11"/>
    <p:sldId id="333" r:id="rId12"/>
    <p:sldId id="334" r:id="rId13"/>
    <p:sldId id="335" r:id="rId14"/>
    <p:sldId id="263" r:id="rId15"/>
    <p:sldId id="336" r:id="rId16"/>
    <p:sldId id="337" r:id="rId17"/>
    <p:sldId id="299" r:id="rId18"/>
    <p:sldId id="302" r:id="rId19"/>
    <p:sldId id="264" r:id="rId20"/>
    <p:sldId id="266" r:id="rId21"/>
    <p:sldId id="265" r:id="rId22"/>
    <p:sldId id="276" r:id="rId23"/>
    <p:sldId id="303" r:id="rId24"/>
    <p:sldId id="293" r:id="rId25"/>
    <p:sldId id="340"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1" autoAdjust="0"/>
    <p:restoredTop sz="85174"/>
  </p:normalViewPr>
  <p:slideViewPr>
    <p:cSldViewPr snapToGrid="0" snapToObjects="1">
      <p:cViewPr>
        <p:scale>
          <a:sx n="80" d="100"/>
          <a:sy n="80" d="100"/>
        </p:scale>
        <p:origin x="-634" y="17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3/19/2024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633133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3.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 Id="rId14" Type="http://schemas.openxmlformats.org/officeDocument/2006/relationships/image" Target="../media/image37.jp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4.jpg"/><Relationship Id="rId4" Type="http://schemas.openxmlformats.org/officeDocument/2006/relationships/image" Target="../media/image63.jpg"/></Relationships>
</file>

<file path=ppt/slides/_rels/slide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coursera.org/professional-certificates/ibm-data-science?&amp;instructors"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5" y="4568734"/>
            <a:ext cx="4112079" cy="1200329"/>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&lt;Benjamin Arthur</a:t>
            </a:r>
            <a:r>
              <a:rPr lang="en-US" dirty="0" smtClean="0">
                <a:solidFill>
                  <a:schemeClr val="bg2"/>
                </a:solidFill>
                <a:latin typeface="Abadi"/>
                <a:ea typeface="SF Pro" pitchFamily="2" charset="0"/>
                <a:cs typeface="SF Pro" pitchFamily="2" charset="0"/>
              </a:rPr>
              <a:t>&gt;</a:t>
            </a:r>
          </a:p>
          <a:p>
            <a:r>
              <a:rPr lang="en-US" dirty="0">
                <a:solidFill>
                  <a:schemeClr val="bg2"/>
                </a:solidFill>
                <a:latin typeface="Abadi"/>
                <a:ea typeface="SF Pro" pitchFamily="2" charset="0"/>
                <a:cs typeface="SF Pro" pitchFamily="2" charset="0"/>
              </a:rPr>
              <a:t>https://github.com/JEALSON5</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&lt;13</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March, 2024&gt;</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Methodology:</a:t>
            </a:r>
          </a:p>
        </p:txBody>
      </p:sp>
      <p:sp>
        <p:nvSpPr>
          <p:cNvPr id="3" name="Content Placeholder 2"/>
          <p:cNvSpPr>
            <a:spLocks noGrp="1"/>
          </p:cNvSpPr>
          <p:nvPr>
            <p:ph idx="1"/>
          </p:nvPr>
        </p:nvSpPr>
        <p:spPr/>
        <p:txBody>
          <a:bodyPr/>
          <a:lstStyle/>
          <a:p>
            <a:r>
              <a:rPr lang="en-US" sz="1600" b="1" dirty="0"/>
              <a:t>Predictive Analysis using Classification Models:</a:t>
            </a:r>
            <a:endParaRPr lang="en-US" sz="1600" dirty="0"/>
          </a:p>
          <a:p>
            <a:r>
              <a:rPr lang="en-US" sz="1600" dirty="0"/>
              <a:t>Predictive analysis involved the development, tuning, and evaluation of classification models to predict the likelihood of first stage reusability for SpaceX's Falcon 9 rockets. Machine learning algorithms such as logistic regression, decision trees, and random forests were trained on the dataset to classify launch outcomes and assess the probability of first stage recovery.</a:t>
            </a:r>
          </a:p>
          <a:p>
            <a:r>
              <a:rPr lang="en-US" sz="1600" b="1" dirty="0"/>
              <a:t>Building, Tuning, and Evaluating Classification Models:</a:t>
            </a:r>
            <a:endParaRPr lang="en-US" sz="1600" dirty="0"/>
          </a:p>
          <a:p>
            <a:r>
              <a:rPr lang="en-US" sz="1600" dirty="0"/>
              <a:t>Classification models were built using supervised learning techniques, with features derived from mission parameters, historical data, and other relevant factors. The models were tuned using techniques such as cross-validation and </a:t>
            </a:r>
            <a:r>
              <a:rPr lang="en-US" sz="1600" dirty="0" err="1"/>
              <a:t>hyperparameter</a:t>
            </a:r>
            <a:r>
              <a:rPr lang="en-US" sz="1600" dirty="0"/>
              <a:t> optimization to improve performance and generalization. Evaluation metrics such as accuracy, precision, recall, and F1-score were used to assess the effectiveness of the models in predicting first stage reusability.</a:t>
            </a:r>
          </a:p>
          <a:p>
            <a:r>
              <a:rPr lang="en-US" sz="1600" dirty="0"/>
              <a:t>Overall, this methodology provided a systematic approach to addressing key challenges in the commercial space industry, enabling informed decision-making, strategic planning, and innovation in the pursuit of space exploration and technology advancement.</a:t>
            </a:r>
          </a:p>
          <a:p>
            <a:endParaRPr lang="en-US" sz="1600" dirty="0"/>
          </a:p>
        </p:txBody>
      </p:sp>
    </p:spTree>
    <p:extLst>
      <p:ext uri="{BB962C8B-B14F-4D97-AF65-F5344CB8AC3E}">
        <p14:creationId xmlns:p14="http://schemas.microsoft.com/office/powerpoint/2010/main" val="83424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1600" b="1" dirty="0"/>
              <a:t>Identifying Data Source:</a:t>
            </a:r>
            <a:endParaRPr lang="en-US" sz="1600" dirty="0"/>
          </a:p>
          <a:p>
            <a:pPr lvl="1"/>
            <a:r>
              <a:rPr lang="en-US" sz="1600" dirty="0"/>
              <a:t>Recognizing the need for SpaceX launch data for the capstone assignment.</a:t>
            </a:r>
          </a:p>
          <a:p>
            <a:pPr lvl="1"/>
            <a:r>
              <a:rPr lang="en-US" sz="1600" dirty="0"/>
              <a:t>Selecting the SpaceX REST API (api.spacexdata.com/v4/) as the primary data source.</a:t>
            </a:r>
          </a:p>
          <a:p>
            <a:r>
              <a:rPr lang="en-US" sz="1600" b="1" dirty="0"/>
              <a:t>API Endpoint Selection:</a:t>
            </a:r>
            <a:endParaRPr lang="en-US" sz="1600" dirty="0"/>
          </a:p>
          <a:p>
            <a:pPr lvl="1"/>
            <a:r>
              <a:rPr lang="en-US" sz="1600" dirty="0"/>
              <a:t>Focusing on the endpoint api.spacexdata.com/v4/launches/past to obtain past launch data.</a:t>
            </a:r>
          </a:p>
          <a:p>
            <a:pPr lvl="1"/>
            <a:r>
              <a:rPr lang="en-US" sz="1600" dirty="0"/>
              <a:t>Understanding that this endpoint provides information about historical launches.</a:t>
            </a:r>
          </a:p>
          <a:p>
            <a:r>
              <a:rPr lang="en-US" sz="1600" b="1" dirty="0"/>
              <a:t>Performing GET Request:</a:t>
            </a:r>
            <a:endParaRPr lang="en-US" sz="1600" dirty="0"/>
          </a:p>
          <a:p>
            <a:pPr lvl="1"/>
            <a:r>
              <a:rPr lang="en-US" sz="1600" dirty="0"/>
              <a:t>Utilizing the requests library in Python to perform a GET request to the specified endpoint.</a:t>
            </a:r>
          </a:p>
          <a:p>
            <a:pPr lvl="1"/>
            <a:r>
              <a:rPr lang="en-US" sz="1600" dirty="0"/>
              <a:t>Initiating the request to retrieve launch data from the API.</a:t>
            </a:r>
          </a:p>
          <a:p>
            <a:r>
              <a:rPr lang="en-US" sz="1600" b="1" dirty="0"/>
              <a:t>Response Handling:</a:t>
            </a:r>
            <a:endParaRPr lang="en-US" sz="1600" dirty="0"/>
          </a:p>
          <a:p>
            <a:pPr lvl="1"/>
            <a:r>
              <a:rPr lang="en-US" sz="1600" dirty="0"/>
              <a:t>Receiving a JSON response from the API containing a list of JSON objects, with each representing a launch.</a:t>
            </a:r>
          </a:p>
          <a:p>
            <a:pPr lvl="1"/>
            <a:r>
              <a:rPr lang="en-US" sz="1600" dirty="0"/>
              <a:t>Recognizing that the JSON format requires conversion into a tabular format for further analysis.</a:t>
            </a:r>
          </a:p>
          <a:p>
            <a:pPr marL="0" indent="0">
              <a:buNone/>
            </a:pPr>
            <a:endParaRPr lang="en-US" sz="1600"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br>
              <a:rPr lang="en-US" dirty="0"/>
            </a:br>
            <a:endParaRPr lang="en-US" dirty="0"/>
          </a:p>
        </p:txBody>
      </p:sp>
      <p:sp>
        <p:nvSpPr>
          <p:cNvPr id="3" name="Content Placeholder 2"/>
          <p:cNvSpPr>
            <a:spLocks noGrp="1"/>
          </p:cNvSpPr>
          <p:nvPr>
            <p:ph idx="1"/>
          </p:nvPr>
        </p:nvSpPr>
        <p:spPr/>
        <p:txBody>
          <a:bodyPr/>
          <a:lstStyle/>
          <a:p>
            <a:r>
              <a:rPr lang="en-US" sz="1600" b="1" dirty="0"/>
              <a:t>Data Transformation:</a:t>
            </a:r>
            <a:endParaRPr lang="en-US" sz="1600" dirty="0"/>
          </a:p>
          <a:p>
            <a:pPr lvl="1"/>
            <a:r>
              <a:rPr lang="en-US" sz="1600" dirty="0"/>
              <a:t>Using the </a:t>
            </a:r>
            <a:r>
              <a:rPr lang="en-US" sz="1600" dirty="0" err="1"/>
              <a:t>json_normalize</a:t>
            </a:r>
            <a:r>
              <a:rPr lang="en-US" sz="1600" dirty="0"/>
              <a:t> function to convert the structured JSON data into a flat table format.</a:t>
            </a:r>
          </a:p>
          <a:p>
            <a:pPr lvl="1"/>
            <a:r>
              <a:rPr lang="en-US" sz="1600" dirty="0"/>
              <a:t>Understanding that this transformation facilitates easier manipulation and analysis of the data.</a:t>
            </a:r>
          </a:p>
          <a:p>
            <a:r>
              <a:rPr lang="en-US" sz="1600" b="1" dirty="0"/>
              <a:t>Web Scraping:</a:t>
            </a:r>
            <a:endParaRPr lang="en-US" sz="1600" dirty="0"/>
          </a:p>
          <a:p>
            <a:pPr lvl="1"/>
            <a:r>
              <a:rPr lang="en-US" sz="1600" dirty="0"/>
              <a:t>Considering alternative data sources, such as web scraping Wikipedia pages for Falcon 9 launch records.</a:t>
            </a:r>
          </a:p>
          <a:p>
            <a:pPr lvl="1"/>
            <a:r>
              <a:rPr lang="en-US" sz="1600" dirty="0"/>
              <a:t>Utilizing the Python </a:t>
            </a:r>
            <a:r>
              <a:rPr lang="en-US" sz="1600" dirty="0" err="1"/>
              <a:t>BeautifulSoup</a:t>
            </a:r>
            <a:r>
              <a:rPr lang="en-US" sz="1600" dirty="0"/>
              <a:t> package to extract data from HTML tables.</a:t>
            </a:r>
          </a:p>
          <a:p>
            <a:r>
              <a:rPr lang="en-US" sz="1600" b="1" dirty="0"/>
              <a:t>Data Parsing and Conversion:</a:t>
            </a:r>
            <a:endParaRPr lang="en-US" sz="1600" dirty="0"/>
          </a:p>
          <a:p>
            <a:pPr lvl="1"/>
            <a:r>
              <a:rPr lang="en-US" sz="1600" dirty="0"/>
              <a:t>Parsing the extracted data from HTML tables and converting it into a Pandas </a:t>
            </a:r>
            <a:r>
              <a:rPr lang="en-US" sz="1600" dirty="0" err="1"/>
              <a:t>DataFrame</a:t>
            </a:r>
            <a:r>
              <a:rPr lang="en-US" sz="1600" dirty="0"/>
              <a:t>.</a:t>
            </a:r>
          </a:p>
          <a:p>
            <a:pPr lvl="1"/>
            <a:r>
              <a:rPr lang="en-US" sz="1600" dirty="0"/>
              <a:t>Ensuring that the </a:t>
            </a:r>
            <a:r>
              <a:rPr lang="en-US" sz="1600" dirty="0" err="1"/>
              <a:t>DataFrame</a:t>
            </a:r>
            <a:r>
              <a:rPr lang="en-US" sz="1600" dirty="0"/>
              <a:t> is structured appropriately for visualization and analysis.</a:t>
            </a:r>
          </a:p>
          <a:p>
            <a:r>
              <a:rPr lang="en-US" sz="1600" b="1" dirty="0"/>
              <a:t>Filtering Data:</a:t>
            </a:r>
            <a:endParaRPr lang="en-US" sz="1600" dirty="0"/>
          </a:p>
          <a:p>
            <a:pPr lvl="1"/>
            <a:r>
              <a:rPr lang="en-US" sz="1600" dirty="0"/>
              <a:t>Identifying the need to filter out Falcon 1 launches from the dataset.</a:t>
            </a:r>
          </a:p>
          <a:p>
            <a:pPr lvl="1"/>
            <a:r>
              <a:rPr lang="en-US" sz="1600" dirty="0"/>
              <a:t>Implementing filtering or sampling techniques to focus exclusively on Falcon 9 launches.</a:t>
            </a:r>
          </a:p>
          <a:p>
            <a:endParaRPr lang="en-US" sz="1600" dirty="0"/>
          </a:p>
        </p:txBody>
      </p:sp>
    </p:spTree>
    <p:extLst>
      <p:ext uri="{BB962C8B-B14F-4D97-AF65-F5344CB8AC3E}">
        <p14:creationId xmlns:p14="http://schemas.microsoft.com/office/powerpoint/2010/main" val="3328309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p:txBody>
          <a:bodyPr/>
          <a:lstStyle/>
          <a:p>
            <a:r>
              <a:rPr lang="en-US" sz="1800" b="1" dirty="0"/>
              <a:t>Handling Null Values:</a:t>
            </a:r>
            <a:endParaRPr lang="en-US" sz="1800" dirty="0"/>
          </a:p>
          <a:p>
            <a:pPr lvl="1"/>
            <a:r>
              <a:rPr lang="en-US" sz="1800" dirty="0"/>
              <a:t>Recognizing the presence of null values, particularly in the </a:t>
            </a:r>
            <a:r>
              <a:rPr lang="en-US" sz="1800" dirty="0" err="1"/>
              <a:t>PayloadMass</a:t>
            </a:r>
            <a:r>
              <a:rPr lang="en-US" sz="1800" dirty="0"/>
              <a:t> column.</a:t>
            </a:r>
          </a:p>
          <a:p>
            <a:pPr lvl="1"/>
            <a:r>
              <a:rPr lang="en-US" sz="1800" dirty="0"/>
              <a:t>Devising a method to calculate the mean of the </a:t>
            </a:r>
            <a:r>
              <a:rPr lang="en-US" sz="1800" dirty="0" err="1"/>
              <a:t>PayloadMass</a:t>
            </a:r>
            <a:r>
              <a:rPr lang="en-US" sz="1800" dirty="0"/>
              <a:t> data and replacing null values with this mean.</a:t>
            </a:r>
          </a:p>
          <a:p>
            <a:pPr lvl="1"/>
            <a:r>
              <a:rPr lang="en-US" sz="1800" dirty="0"/>
              <a:t>Acknowledging that the </a:t>
            </a:r>
            <a:r>
              <a:rPr lang="en-US" sz="1800" dirty="0" err="1"/>
              <a:t>LandingPad</a:t>
            </a:r>
            <a:r>
              <a:rPr lang="en-US" sz="1800" dirty="0"/>
              <a:t> column may contain null values, representing instances where a landing pad was not used.</a:t>
            </a:r>
          </a:p>
          <a:p>
            <a:r>
              <a:rPr lang="en-US" sz="1800" b="1" dirty="0"/>
              <a:t>Data Quality Assurance:</a:t>
            </a:r>
            <a:endParaRPr lang="en-US" sz="1800" dirty="0"/>
          </a:p>
          <a:p>
            <a:pPr lvl="1"/>
            <a:r>
              <a:rPr lang="en-US" sz="1800" dirty="0"/>
              <a:t>Ensuring that the collected datasets are clean, complete, and ready for further analysis.</a:t>
            </a:r>
          </a:p>
          <a:p>
            <a:pPr lvl="1"/>
            <a:r>
              <a:rPr lang="en-US" sz="1800" dirty="0"/>
              <a:t>Validating the integrity and accuracy of the collected data to mitigate potential errors or inconsistencies.</a:t>
            </a:r>
          </a:p>
          <a:p>
            <a:endParaRPr lang="en-US" sz="1800" dirty="0"/>
          </a:p>
        </p:txBody>
      </p:sp>
    </p:spTree>
    <p:extLst>
      <p:ext uri="{BB962C8B-B14F-4D97-AF65-F5344CB8AC3E}">
        <p14:creationId xmlns:p14="http://schemas.microsoft.com/office/powerpoint/2010/main" val="354197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a:xfrm>
            <a:off x="8747950" y="5999163"/>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342728" y="2066926"/>
            <a:ext cx="5849271" cy="4333876"/>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a:t>
            </a:r>
            <a:r>
              <a:rPr lang="en-US" sz="2200" dirty="0" smtClean="0">
                <a:solidFill>
                  <a:schemeClr val="accent3">
                    <a:lumMod val="25000"/>
                  </a:schemeClr>
                </a:solidFill>
                <a:latin typeface="Abadi" panose="020B0604020104020204" pitchFamily="34" charset="0"/>
              </a:rPr>
              <a:t>– SpaceX </a:t>
            </a:r>
            <a:r>
              <a:rPr lang="en-US" sz="2200" dirty="0">
                <a:solidFill>
                  <a:schemeClr val="accent3">
                    <a:lumMod val="25000"/>
                  </a:schemeClr>
                </a:solidFill>
                <a:latin typeface="Abadi" panose="020B0604020104020204" pitchFamily="34" charset="0"/>
              </a:rPr>
              <a:t>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https://github.com/JEALSON5/10.-Applied-Data-Science-Capstone/blob/main/Data%20Collection%20Api%20.ipynb</a:t>
            </a: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95" name="object 6"/>
          <p:cNvSpPr/>
          <p:nvPr/>
        </p:nvSpPr>
        <p:spPr>
          <a:xfrm>
            <a:off x="6639336" y="2883789"/>
            <a:ext cx="237744" cy="1389888"/>
          </a:xfrm>
          <a:prstGeom prst="rect">
            <a:avLst/>
          </a:prstGeom>
          <a:blipFill>
            <a:blip r:embed="rId3" cstate="print"/>
            <a:stretch>
              <a:fillRect/>
            </a:stretch>
          </a:blipFill>
        </p:spPr>
        <p:txBody>
          <a:bodyPr wrap="square" lIns="0" tIns="0" rIns="0" bIns="0" rtlCol="0"/>
          <a:lstStyle/>
          <a:p>
            <a:endParaRPr/>
          </a:p>
        </p:txBody>
      </p:sp>
      <p:grpSp>
        <p:nvGrpSpPr>
          <p:cNvPr id="196" name="object 7"/>
          <p:cNvGrpSpPr/>
          <p:nvPr/>
        </p:nvGrpSpPr>
        <p:grpSpPr>
          <a:xfrm>
            <a:off x="6358919" y="2607946"/>
            <a:ext cx="1851660" cy="1607820"/>
            <a:chOff x="4782311" y="1478280"/>
            <a:chExt cx="1851660" cy="1607820"/>
          </a:xfrm>
        </p:grpSpPr>
        <p:sp>
          <p:nvSpPr>
            <p:cNvPr id="197" name="object 8"/>
            <p:cNvSpPr/>
            <p:nvPr/>
          </p:nvSpPr>
          <p:spPr>
            <a:xfrm>
              <a:off x="5084063" y="1766316"/>
              <a:ext cx="158496" cy="1319784"/>
            </a:xfrm>
            <a:prstGeom prst="rect">
              <a:avLst/>
            </a:prstGeom>
            <a:blipFill>
              <a:blip r:embed="rId4" cstate="print"/>
              <a:stretch>
                <a:fillRect/>
              </a:stretch>
            </a:blipFill>
          </p:spPr>
          <p:txBody>
            <a:bodyPr wrap="square" lIns="0" tIns="0" rIns="0" bIns="0" rtlCol="0"/>
            <a:lstStyle/>
            <a:p>
              <a:endParaRPr/>
            </a:p>
          </p:txBody>
        </p:sp>
        <p:sp>
          <p:nvSpPr>
            <p:cNvPr id="198" name="object 9"/>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199" name="object 10"/>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200" name="object 11"/>
            <p:cNvSpPr/>
            <p:nvPr/>
          </p:nvSpPr>
          <p:spPr>
            <a:xfrm>
              <a:off x="4803647" y="1499616"/>
              <a:ext cx="1772411" cy="1063752"/>
            </a:xfrm>
            <a:prstGeom prst="rect">
              <a:avLst/>
            </a:prstGeom>
            <a:blipFill>
              <a:blip r:embed="rId7" cstate="print"/>
              <a:stretch>
                <a:fillRect/>
              </a:stretch>
            </a:blipFill>
          </p:spPr>
          <p:txBody>
            <a:bodyPr wrap="square" lIns="0" tIns="0" rIns="0" bIns="0" rtlCol="0"/>
            <a:lstStyle/>
            <a:p>
              <a:endParaRPr/>
            </a:p>
          </p:txBody>
        </p:sp>
      </p:grpSp>
      <p:sp>
        <p:nvSpPr>
          <p:cNvPr id="201" name="object 12"/>
          <p:cNvSpPr txBox="1"/>
          <p:nvPr/>
        </p:nvSpPr>
        <p:spPr>
          <a:xfrm>
            <a:off x="6592473" y="2895727"/>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202" name="object 13"/>
          <p:cNvGrpSpPr/>
          <p:nvPr/>
        </p:nvGrpSpPr>
        <p:grpSpPr>
          <a:xfrm>
            <a:off x="6358919" y="3936873"/>
            <a:ext cx="1851660" cy="1849692"/>
            <a:chOff x="4782311" y="2807207"/>
            <a:chExt cx="1851660" cy="1666239"/>
          </a:xfrm>
        </p:grpSpPr>
        <p:sp>
          <p:nvSpPr>
            <p:cNvPr id="203" name="object 14"/>
            <p:cNvSpPr/>
            <p:nvPr/>
          </p:nvSpPr>
          <p:spPr>
            <a:xfrm>
              <a:off x="5062727" y="3073907"/>
              <a:ext cx="237744" cy="1399032"/>
            </a:xfrm>
            <a:prstGeom prst="rect">
              <a:avLst/>
            </a:prstGeom>
            <a:blipFill>
              <a:blip r:embed="rId8" cstate="print"/>
              <a:stretch>
                <a:fillRect/>
              </a:stretch>
            </a:blipFill>
          </p:spPr>
          <p:txBody>
            <a:bodyPr wrap="square" lIns="0" tIns="0" rIns="0" bIns="0" rtlCol="0"/>
            <a:lstStyle/>
            <a:p>
              <a:endParaRPr/>
            </a:p>
          </p:txBody>
        </p:sp>
        <p:sp>
          <p:nvSpPr>
            <p:cNvPr id="204" name="object 15"/>
            <p:cNvSpPr/>
            <p:nvPr/>
          </p:nvSpPr>
          <p:spPr>
            <a:xfrm>
              <a:off x="5084063" y="3095243"/>
              <a:ext cx="158496" cy="1319784"/>
            </a:xfrm>
            <a:prstGeom prst="rect">
              <a:avLst/>
            </a:prstGeom>
            <a:blipFill>
              <a:blip r:embed="rId4" cstate="print"/>
              <a:stretch>
                <a:fillRect/>
              </a:stretch>
            </a:blipFill>
          </p:spPr>
          <p:txBody>
            <a:bodyPr wrap="square" lIns="0" tIns="0" rIns="0" bIns="0" rtlCol="0"/>
            <a:lstStyle/>
            <a:p>
              <a:endParaRPr/>
            </a:p>
          </p:txBody>
        </p:sp>
        <p:sp>
          <p:nvSpPr>
            <p:cNvPr id="205" name="object 16"/>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206" name="object 17"/>
            <p:cNvSpPr/>
            <p:nvPr/>
          </p:nvSpPr>
          <p:spPr>
            <a:xfrm>
              <a:off x="4888991" y="2839211"/>
              <a:ext cx="1677923" cy="1115568"/>
            </a:xfrm>
            <a:prstGeom prst="rect">
              <a:avLst/>
            </a:prstGeom>
            <a:blipFill>
              <a:blip r:embed="rId9" cstate="print"/>
              <a:stretch>
                <a:fillRect/>
              </a:stretch>
            </a:blipFill>
          </p:spPr>
          <p:txBody>
            <a:bodyPr wrap="square" lIns="0" tIns="0" rIns="0" bIns="0" rtlCol="0"/>
            <a:lstStyle/>
            <a:p>
              <a:endParaRPr/>
            </a:p>
          </p:txBody>
        </p:sp>
        <p:sp>
          <p:nvSpPr>
            <p:cNvPr id="207" name="object 18"/>
            <p:cNvSpPr/>
            <p:nvPr/>
          </p:nvSpPr>
          <p:spPr>
            <a:xfrm>
              <a:off x="4803647" y="2828543"/>
              <a:ext cx="1772411" cy="1063752"/>
            </a:xfrm>
            <a:prstGeom prst="rect">
              <a:avLst/>
            </a:prstGeom>
            <a:blipFill>
              <a:blip r:embed="rId7" cstate="print"/>
              <a:stretch>
                <a:fillRect/>
              </a:stretch>
            </a:blipFill>
          </p:spPr>
          <p:txBody>
            <a:bodyPr wrap="square" lIns="0" tIns="0" rIns="0" bIns="0" rtlCol="0"/>
            <a:lstStyle/>
            <a:p>
              <a:endParaRPr/>
            </a:p>
          </p:txBody>
        </p:sp>
      </p:grpSp>
      <p:sp>
        <p:nvSpPr>
          <p:cNvPr id="208" name="object 19"/>
          <p:cNvSpPr txBox="1"/>
          <p:nvPr/>
        </p:nvSpPr>
        <p:spPr>
          <a:xfrm>
            <a:off x="6592473" y="4016249"/>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09" name="object 20"/>
          <p:cNvGrpSpPr/>
          <p:nvPr/>
        </p:nvGrpSpPr>
        <p:grpSpPr>
          <a:xfrm>
            <a:off x="6358919" y="5267325"/>
            <a:ext cx="2790825" cy="1141730"/>
            <a:chOff x="4782311" y="4137659"/>
            <a:chExt cx="2790825" cy="1141730"/>
          </a:xfrm>
        </p:grpSpPr>
        <p:sp>
          <p:nvSpPr>
            <p:cNvPr id="210" name="object 21"/>
            <p:cNvSpPr/>
            <p:nvPr/>
          </p:nvSpPr>
          <p:spPr>
            <a:xfrm>
              <a:off x="5146547" y="4319015"/>
              <a:ext cx="2426207" cy="239268"/>
            </a:xfrm>
            <a:prstGeom prst="rect">
              <a:avLst/>
            </a:prstGeom>
            <a:blipFill>
              <a:blip r:embed="rId10" cstate="print"/>
              <a:stretch>
                <a:fillRect/>
              </a:stretch>
            </a:blipFill>
          </p:spPr>
          <p:txBody>
            <a:bodyPr wrap="square" lIns="0" tIns="0" rIns="0" bIns="0" rtlCol="0"/>
            <a:lstStyle/>
            <a:p>
              <a:endParaRPr/>
            </a:p>
          </p:txBody>
        </p:sp>
        <p:sp>
          <p:nvSpPr>
            <p:cNvPr id="211" name="object 22"/>
            <p:cNvSpPr/>
            <p:nvPr/>
          </p:nvSpPr>
          <p:spPr>
            <a:xfrm>
              <a:off x="5167883" y="4340351"/>
              <a:ext cx="2346960" cy="160019"/>
            </a:xfrm>
            <a:prstGeom prst="rect">
              <a:avLst/>
            </a:prstGeom>
            <a:blipFill>
              <a:blip r:embed="rId11" cstate="print"/>
              <a:stretch>
                <a:fillRect/>
              </a:stretch>
            </a:blipFill>
          </p:spPr>
          <p:txBody>
            <a:bodyPr wrap="square" lIns="0" tIns="0" rIns="0" bIns="0" rtlCol="0"/>
            <a:lstStyle/>
            <a:p>
              <a:endParaRPr/>
            </a:p>
          </p:txBody>
        </p:sp>
        <p:sp>
          <p:nvSpPr>
            <p:cNvPr id="212" name="object 23"/>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p>
              <a:endParaRPr/>
            </a:p>
          </p:txBody>
        </p:sp>
        <p:sp>
          <p:nvSpPr>
            <p:cNvPr id="213" name="object 24"/>
            <p:cNvSpPr/>
            <p:nvPr/>
          </p:nvSpPr>
          <p:spPr>
            <a:xfrm>
              <a:off x="4850891" y="4273295"/>
              <a:ext cx="1755648" cy="905256"/>
            </a:xfrm>
            <a:prstGeom prst="rect">
              <a:avLst/>
            </a:prstGeom>
            <a:blipFill>
              <a:blip r:embed="rId13" cstate="print"/>
              <a:stretch>
                <a:fillRect/>
              </a:stretch>
            </a:blipFill>
          </p:spPr>
          <p:txBody>
            <a:bodyPr wrap="square" lIns="0" tIns="0" rIns="0" bIns="0" rtlCol="0"/>
            <a:lstStyle/>
            <a:p>
              <a:endParaRPr/>
            </a:p>
          </p:txBody>
        </p:sp>
        <p:sp>
          <p:nvSpPr>
            <p:cNvPr id="214" name="object 25"/>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p>
              <a:endParaRPr/>
            </a:p>
          </p:txBody>
        </p:sp>
      </p:grpSp>
      <p:sp>
        <p:nvSpPr>
          <p:cNvPr id="215" name="object 26"/>
          <p:cNvSpPr txBox="1"/>
          <p:nvPr/>
        </p:nvSpPr>
        <p:spPr>
          <a:xfrm>
            <a:off x="6554373" y="5450586"/>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16" name="object 27"/>
          <p:cNvGrpSpPr/>
          <p:nvPr/>
        </p:nvGrpSpPr>
        <p:grpSpPr>
          <a:xfrm>
            <a:off x="8716548" y="4203573"/>
            <a:ext cx="1859280" cy="2205355"/>
            <a:chOff x="7139940" y="3073907"/>
            <a:chExt cx="1859280" cy="2205355"/>
          </a:xfrm>
        </p:grpSpPr>
        <p:sp>
          <p:nvSpPr>
            <p:cNvPr id="217" name="object 28"/>
            <p:cNvSpPr/>
            <p:nvPr/>
          </p:nvSpPr>
          <p:spPr>
            <a:xfrm>
              <a:off x="7418832" y="3073907"/>
              <a:ext cx="239268" cy="1399032"/>
            </a:xfrm>
            <a:prstGeom prst="rect">
              <a:avLst/>
            </a:prstGeom>
            <a:blipFill>
              <a:blip r:embed="rId15" cstate="print"/>
              <a:stretch>
                <a:fillRect/>
              </a:stretch>
            </a:blipFill>
          </p:spPr>
          <p:txBody>
            <a:bodyPr wrap="square" lIns="0" tIns="0" rIns="0" bIns="0" rtlCol="0"/>
            <a:lstStyle/>
            <a:p>
              <a:endParaRPr/>
            </a:p>
          </p:txBody>
        </p:sp>
        <p:sp>
          <p:nvSpPr>
            <p:cNvPr id="218" name="object 29"/>
            <p:cNvSpPr/>
            <p:nvPr/>
          </p:nvSpPr>
          <p:spPr>
            <a:xfrm>
              <a:off x="7440168" y="3095243"/>
              <a:ext cx="160020" cy="1319784"/>
            </a:xfrm>
            <a:prstGeom prst="rect">
              <a:avLst/>
            </a:prstGeom>
            <a:blipFill>
              <a:blip r:embed="rId16" cstate="print"/>
              <a:stretch>
                <a:fillRect/>
              </a:stretch>
            </a:blipFill>
          </p:spPr>
          <p:txBody>
            <a:bodyPr wrap="square" lIns="0" tIns="0" rIns="0" bIns="0" rtlCol="0"/>
            <a:lstStyle/>
            <a:p>
              <a:endParaRPr/>
            </a:p>
          </p:txBody>
        </p:sp>
        <p:sp>
          <p:nvSpPr>
            <p:cNvPr id="219" name="object 30"/>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p>
              <a:endParaRPr/>
            </a:p>
          </p:txBody>
        </p:sp>
        <p:sp>
          <p:nvSpPr>
            <p:cNvPr id="220" name="object 31"/>
            <p:cNvSpPr/>
            <p:nvPr/>
          </p:nvSpPr>
          <p:spPr>
            <a:xfrm>
              <a:off x="7173468" y="4378451"/>
              <a:ext cx="1825752" cy="694944"/>
            </a:xfrm>
            <a:prstGeom prst="rect">
              <a:avLst/>
            </a:prstGeom>
            <a:blipFill>
              <a:blip r:embed="rId17" cstate="print"/>
              <a:stretch>
                <a:fillRect/>
              </a:stretch>
            </a:blipFill>
          </p:spPr>
          <p:txBody>
            <a:bodyPr wrap="square" lIns="0" tIns="0" rIns="0" bIns="0" rtlCol="0"/>
            <a:lstStyle/>
            <a:p>
              <a:endParaRPr/>
            </a:p>
          </p:txBody>
        </p:sp>
        <p:sp>
          <p:nvSpPr>
            <p:cNvPr id="221" name="object 32"/>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p>
              <a:endParaRPr/>
            </a:p>
          </p:txBody>
        </p:sp>
      </p:grpSp>
      <p:sp>
        <p:nvSpPr>
          <p:cNvPr id="222" name="object 33"/>
          <p:cNvSpPr txBox="1"/>
          <p:nvPr/>
        </p:nvSpPr>
        <p:spPr>
          <a:xfrm>
            <a:off x="8877329" y="5555108"/>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223" name="object 34"/>
          <p:cNvGrpSpPr/>
          <p:nvPr/>
        </p:nvGrpSpPr>
        <p:grpSpPr>
          <a:xfrm>
            <a:off x="8716548" y="2874645"/>
            <a:ext cx="1868805" cy="2205355"/>
            <a:chOff x="7139940" y="1744979"/>
            <a:chExt cx="1868805" cy="2205355"/>
          </a:xfrm>
        </p:grpSpPr>
        <p:sp>
          <p:nvSpPr>
            <p:cNvPr id="224" name="object 35"/>
            <p:cNvSpPr/>
            <p:nvPr/>
          </p:nvSpPr>
          <p:spPr>
            <a:xfrm>
              <a:off x="7418832" y="1744979"/>
              <a:ext cx="239268" cy="1399032"/>
            </a:xfrm>
            <a:prstGeom prst="rect">
              <a:avLst/>
            </a:prstGeom>
            <a:blipFill>
              <a:blip r:embed="rId15" cstate="print"/>
              <a:stretch>
                <a:fillRect/>
              </a:stretch>
            </a:blipFill>
          </p:spPr>
          <p:txBody>
            <a:bodyPr wrap="square" lIns="0" tIns="0" rIns="0" bIns="0" rtlCol="0"/>
            <a:lstStyle/>
            <a:p>
              <a:endParaRPr/>
            </a:p>
          </p:txBody>
        </p:sp>
        <p:sp>
          <p:nvSpPr>
            <p:cNvPr id="225" name="object 36"/>
            <p:cNvSpPr/>
            <p:nvPr/>
          </p:nvSpPr>
          <p:spPr>
            <a:xfrm>
              <a:off x="7440168" y="1766315"/>
              <a:ext cx="160020" cy="1319784"/>
            </a:xfrm>
            <a:prstGeom prst="rect">
              <a:avLst/>
            </a:prstGeom>
            <a:blipFill>
              <a:blip r:embed="rId16" cstate="print"/>
              <a:stretch>
                <a:fillRect/>
              </a:stretch>
            </a:blipFill>
          </p:spPr>
          <p:txBody>
            <a:bodyPr wrap="square" lIns="0" tIns="0" rIns="0" bIns="0" rtlCol="0"/>
            <a:lstStyle/>
            <a:p>
              <a:endParaRPr/>
            </a:p>
          </p:txBody>
        </p:sp>
        <p:sp>
          <p:nvSpPr>
            <p:cNvPr id="226" name="object 37"/>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227" name="object 38"/>
            <p:cNvSpPr/>
            <p:nvPr/>
          </p:nvSpPr>
          <p:spPr>
            <a:xfrm>
              <a:off x="7164324" y="3047999"/>
              <a:ext cx="1844039" cy="696468"/>
            </a:xfrm>
            <a:prstGeom prst="rect">
              <a:avLst/>
            </a:prstGeom>
            <a:blipFill>
              <a:blip r:embed="rId18" cstate="print"/>
              <a:stretch>
                <a:fillRect/>
              </a:stretch>
            </a:blipFill>
          </p:spPr>
          <p:txBody>
            <a:bodyPr wrap="square" lIns="0" tIns="0" rIns="0" bIns="0" rtlCol="0"/>
            <a:lstStyle/>
            <a:p>
              <a:endParaRPr/>
            </a:p>
          </p:txBody>
        </p:sp>
        <p:sp>
          <p:nvSpPr>
            <p:cNvPr id="228" name="object 39"/>
            <p:cNvSpPr/>
            <p:nvPr/>
          </p:nvSpPr>
          <p:spPr>
            <a:xfrm>
              <a:off x="7161276" y="2828543"/>
              <a:ext cx="1772412" cy="1063752"/>
            </a:xfrm>
            <a:prstGeom prst="rect">
              <a:avLst/>
            </a:prstGeom>
            <a:blipFill>
              <a:blip r:embed="rId7" cstate="print"/>
              <a:stretch>
                <a:fillRect/>
              </a:stretch>
            </a:blipFill>
          </p:spPr>
          <p:txBody>
            <a:bodyPr wrap="square" lIns="0" tIns="0" rIns="0" bIns="0" rtlCol="0"/>
            <a:lstStyle/>
            <a:p>
              <a:endParaRPr/>
            </a:p>
          </p:txBody>
        </p:sp>
      </p:grpSp>
      <p:sp>
        <p:nvSpPr>
          <p:cNvPr id="229" name="object 40"/>
          <p:cNvSpPr txBox="1"/>
          <p:nvPr/>
        </p:nvSpPr>
        <p:spPr>
          <a:xfrm>
            <a:off x="8868186" y="4225671"/>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230" name="object 41"/>
          <p:cNvGrpSpPr/>
          <p:nvPr/>
        </p:nvGrpSpPr>
        <p:grpSpPr>
          <a:xfrm>
            <a:off x="8716548" y="2607946"/>
            <a:ext cx="2790825" cy="1143000"/>
            <a:chOff x="7139940" y="1478280"/>
            <a:chExt cx="2790825" cy="1143000"/>
          </a:xfrm>
        </p:grpSpPr>
        <p:sp>
          <p:nvSpPr>
            <p:cNvPr id="231" name="object 42"/>
            <p:cNvSpPr/>
            <p:nvPr/>
          </p:nvSpPr>
          <p:spPr>
            <a:xfrm>
              <a:off x="7504176" y="1661160"/>
              <a:ext cx="2426207" cy="237744"/>
            </a:xfrm>
            <a:prstGeom prst="rect">
              <a:avLst/>
            </a:prstGeom>
            <a:blipFill>
              <a:blip r:embed="rId19" cstate="print"/>
              <a:stretch>
                <a:fillRect/>
              </a:stretch>
            </a:blipFill>
          </p:spPr>
          <p:txBody>
            <a:bodyPr wrap="square" lIns="0" tIns="0" rIns="0" bIns="0" rtlCol="0"/>
            <a:lstStyle/>
            <a:p>
              <a:endParaRPr/>
            </a:p>
          </p:txBody>
        </p:sp>
        <p:sp>
          <p:nvSpPr>
            <p:cNvPr id="232" name="object 43"/>
            <p:cNvSpPr/>
            <p:nvPr/>
          </p:nvSpPr>
          <p:spPr>
            <a:xfrm>
              <a:off x="7525512" y="1682496"/>
              <a:ext cx="2346959" cy="158496"/>
            </a:xfrm>
            <a:prstGeom prst="rect">
              <a:avLst/>
            </a:prstGeom>
            <a:blipFill>
              <a:blip r:embed="rId20" cstate="print"/>
              <a:stretch>
                <a:fillRect/>
              </a:stretch>
            </a:blipFill>
          </p:spPr>
          <p:txBody>
            <a:bodyPr wrap="square" lIns="0" tIns="0" rIns="0" bIns="0" rtlCol="0"/>
            <a:lstStyle/>
            <a:p>
              <a:endParaRPr/>
            </a:p>
          </p:txBody>
        </p:sp>
        <p:sp>
          <p:nvSpPr>
            <p:cNvPr id="233" name="object 44"/>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234" name="object 45"/>
            <p:cNvSpPr/>
            <p:nvPr/>
          </p:nvSpPr>
          <p:spPr>
            <a:xfrm>
              <a:off x="7226808" y="1615440"/>
              <a:ext cx="1717548" cy="903731"/>
            </a:xfrm>
            <a:prstGeom prst="rect">
              <a:avLst/>
            </a:prstGeom>
            <a:blipFill>
              <a:blip r:embed="rId21" cstate="print"/>
              <a:stretch>
                <a:fillRect/>
              </a:stretch>
            </a:blipFill>
          </p:spPr>
          <p:txBody>
            <a:bodyPr wrap="square" lIns="0" tIns="0" rIns="0" bIns="0" rtlCol="0"/>
            <a:lstStyle/>
            <a:p>
              <a:endParaRPr/>
            </a:p>
          </p:txBody>
        </p:sp>
        <p:sp>
          <p:nvSpPr>
            <p:cNvPr id="235" name="object 46"/>
            <p:cNvSpPr/>
            <p:nvPr/>
          </p:nvSpPr>
          <p:spPr>
            <a:xfrm>
              <a:off x="7161276" y="1499616"/>
              <a:ext cx="1772412" cy="1063752"/>
            </a:xfrm>
            <a:prstGeom prst="rect">
              <a:avLst/>
            </a:prstGeom>
            <a:blipFill>
              <a:blip r:embed="rId7" cstate="print"/>
              <a:stretch>
                <a:fillRect/>
              </a:stretch>
            </a:blipFill>
          </p:spPr>
          <p:txBody>
            <a:bodyPr wrap="square" lIns="0" tIns="0" rIns="0" bIns="0" rtlCol="0"/>
            <a:lstStyle/>
            <a:p>
              <a:endParaRPr/>
            </a:p>
          </p:txBody>
        </p:sp>
      </p:grpSp>
      <p:sp>
        <p:nvSpPr>
          <p:cNvPr id="236" name="object 47"/>
          <p:cNvSpPr txBox="1">
            <a:spLocks/>
          </p:cNvSpPr>
          <p:nvPr/>
        </p:nvSpPr>
        <p:spPr>
          <a:xfrm>
            <a:off x="8930669" y="2790571"/>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smtClean="0">
                <a:solidFill>
                  <a:srgbClr val="FFFFFF"/>
                </a:solidFill>
                <a:latin typeface="Carlito"/>
                <a:cs typeface="Carlito"/>
              </a:rPr>
              <a:t>Filter </a:t>
            </a:r>
            <a:r>
              <a:rPr lang="en-US" sz="1500" spc="-10" dirty="0" smtClean="0">
                <a:solidFill>
                  <a:srgbClr val="FFFFFF"/>
                </a:solidFill>
                <a:latin typeface="Carlito"/>
                <a:cs typeface="Carlito"/>
              </a:rPr>
              <a:t>data to</a:t>
            </a:r>
            <a:r>
              <a:rPr lang="en-US" sz="1500" spc="-204" dirty="0" smtClean="0">
                <a:solidFill>
                  <a:srgbClr val="FFFFFF"/>
                </a:solidFill>
                <a:latin typeface="Carlito"/>
                <a:cs typeface="Carlito"/>
              </a:rPr>
              <a:t> </a:t>
            </a:r>
            <a:r>
              <a:rPr lang="en-US" sz="1500" spc="-5" dirty="0" smtClean="0">
                <a:solidFill>
                  <a:srgbClr val="FFFFFF"/>
                </a:solidFill>
                <a:latin typeface="Carlito"/>
                <a:cs typeface="Carlito"/>
              </a:rPr>
              <a:t>only  </a:t>
            </a:r>
            <a:r>
              <a:rPr lang="en-US" sz="1500" dirty="0" smtClean="0">
                <a:solidFill>
                  <a:srgbClr val="FFFFFF"/>
                </a:solidFill>
                <a:latin typeface="Carlito"/>
                <a:cs typeface="Carlito"/>
              </a:rPr>
              <a:t>include </a:t>
            </a:r>
            <a:r>
              <a:rPr lang="en-US" sz="1500" spc="-20" dirty="0" smtClean="0">
                <a:solidFill>
                  <a:srgbClr val="FFFFFF"/>
                </a:solidFill>
                <a:latin typeface="Carlito"/>
                <a:cs typeface="Carlito"/>
              </a:rPr>
              <a:t>Falcon </a:t>
            </a:r>
            <a:r>
              <a:rPr lang="en-US" sz="1500" dirty="0" smtClean="0">
                <a:solidFill>
                  <a:srgbClr val="FFFFFF"/>
                </a:solidFill>
                <a:latin typeface="Carlito"/>
                <a:cs typeface="Carlito"/>
              </a:rPr>
              <a:t>9  launches</a:t>
            </a:r>
            <a:endParaRPr lang="en-US" sz="1500" dirty="0">
              <a:latin typeface="Carlito"/>
              <a:cs typeface="Carlito"/>
            </a:endParaRPr>
          </a:p>
        </p:txBody>
      </p:sp>
      <p:grpSp>
        <p:nvGrpSpPr>
          <p:cNvPr id="237" name="object 48"/>
          <p:cNvGrpSpPr/>
          <p:nvPr/>
        </p:nvGrpSpPr>
        <p:grpSpPr>
          <a:xfrm>
            <a:off x="10712640" y="2607946"/>
            <a:ext cx="1506567" cy="1569719"/>
            <a:chOff x="9496043" y="1478280"/>
            <a:chExt cx="1894839" cy="1143000"/>
          </a:xfrm>
        </p:grpSpPr>
        <p:sp>
          <p:nvSpPr>
            <p:cNvPr id="238" name="object 49"/>
            <p:cNvSpPr/>
            <p:nvPr/>
          </p:nvSpPr>
          <p:spPr>
            <a:xfrm>
              <a:off x="9496043"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239" name="object 50"/>
            <p:cNvSpPr/>
            <p:nvPr/>
          </p:nvSpPr>
          <p:spPr>
            <a:xfrm>
              <a:off x="9497567" y="1615440"/>
              <a:ext cx="1892807" cy="903731"/>
            </a:xfrm>
            <a:prstGeom prst="rect">
              <a:avLst/>
            </a:prstGeom>
            <a:blipFill>
              <a:blip r:embed="rId22" cstate="print"/>
              <a:stretch>
                <a:fillRect/>
              </a:stretch>
            </a:blipFill>
          </p:spPr>
          <p:txBody>
            <a:bodyPr wrap="square" lIns="0" tIns="0" rIns="0" bIns="0" rtlCol="0"/>
            <a:lstStyle/>
            <a:p>
              <a:endParaRPr/>
            </a:p>
          </p:txBody>
        </p:sp>
        <p:sp>
          <p:nvSpPr>
            <p:cNvPr id="240" name="object 51"/>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p>
              <a:endParaRPr/>
            </a:p>
          </p:txBody>
        </p:sp>
      </p:grpSp>
      <p:sp>
        <p:nvSpPr>
          <p:cNvPr id="241" name="object 52"/>
          <p:cNvSpPr txBox="1"/>
          <p:nvPr/>
        </p:nvSpPr>
        <p:spPr>
          <a:xfrm>
            <a:off x="10845353" y="2816981"/>
            <a:ext cx="1209675" cy="108363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2878064" cy="454183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Collection </a:t>
            </a:r>
            <a:r>
              <a:rPr lang="en-US" sz="2200" dirty="0" smtClean="0">
                <a:solidFill>
                  <a:schemeClr val="accent3">
                    <a:lumMod val="25000"/>
                  </a:schemeClr>
                </a:solidFill>
                <a:latin typeface="Abadi"/>
              </a:rPr>
              <a:t>– Web </a:t>
            </a:r>
            <a:r>
              <a:rPr lang="en-US" sz="2200" dirty="0">
                <a:solidFill>
                  <a:schemeClr val="accent3">
                    <a:lumMod val="25000"/>
                  </a:schemeClr>
                </a:solidFill>
                <a:latin typeface="Abadi"/>
              </a:rPr>
              <a:t>Scraping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https://github.com/JEALSON5/10.-Applied-Data-Science-Capstone/blob/main/Data%20Collection%20with%20Web%20Scraping-checkpoint.ipynb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4857750" y="1360804"/>
            <a:ext cx="6513512" cy="533247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pSp>
        <p:nvGrpSpPr>
          <p:cNvPr id="7" name="object 6"/>
          <p:cNvGrpSpPr/>
          <p:nvPr/>
        </p:nvGrpSpPr>
        <p:grpSpPr>
          <a:xfrm>
            <a:off x="5198364" y="1360803"/>
            <a:ext cx="2357628" cy="2077722"/>
            <a:chOff x="5111496" y="713231"/>
            <a:chExt cx="2621280" cy="2318385"/>
          </a:xfrm>
        </p:grpSpPr>
        <p:sp>
          <p:nvSpPr>
            <p:cNvPr id="8" name="object 7"/>
            <p:cNvSpPr/>
            <p:nvPr/>
          </p:nvSpPr>
          <p:spPr>
            <a:xfrm>
              <a:off x="5506212" y="1098804"/>
              <a:ext cx="304800" cy="193243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5527548" y="1110995"/>
              <a:ext cx="225551" cy="1862327"/>
            </a:xfrm>
            <a:prstGeom prst="rect">
              <a:avLst/>
            </a:prstGeom>
            <a:blipFill>
              <a:blip r:embed="rId4" cstate="print"/>
              <a:stretch>
                <a:fillRect/>
              </a:stretch>
            </a:blipFill>
          </p:spPr>
          <p:txBody>
            <a:bodyPr wrap="square" lIns="0" tIns="0" rIns="0" bIns="0" rtlCol="0"/>
            <a:lstStyle/>
            <a:p>
              <a:endParaRPr/>
            </a:p>
          </p:txBody>
        </p:sp>
        <p:sp>
          <p:nvSpPr>
            <p:cNvPr id="10" name="object 9"/>
            <p:cNvSpPr/>
            <p:nvPr/>
          </p:nvSpPr>
          <p:spPr>
            <a:xfrm>
              <a:off x="5111496" y="713231"/>
              <a:ext cx="2580131" cy="1580388"/>
            </a:xfrm>
            <a:prstGeom prst="rect">
              <a:avLst/>
            </a:prstGeom>
            <a:blipFill>
              <a:blip r:embed="rId5" cstate="print"/>
              <a:stretch>
                <a:fillRect/>
              </a:stretch>
            </a:blipFill>
          </p:spPr>
          <p:txBody>
            <a:bodyPr wrap="square" lIns="0" tIns="0" rIns="0" bIns="0" rtlCol="0"/>
            <a:lstStyle/>
            <a:p>
              <a:endParaRPr/>
            </a:p>
          </p:txBody>
        </p:sp>
        <p:sp>
          <p:nvSpPr>
            <p:cNvPr id="12" name="object 10"/>
            <p:cNvSpPr/>
            <p:nvPr/>
          </p:nvSpPr>
          <p:spPr>
            <a:xfrm>
              <a:off x="5134356" y="1037843"/>
              <a:ext cx="2598420" cy="981455"/>
            </a:xfrm>
            <a:prstGeom prst="rect">
              <a:avLst/>
            </a:prstGeom>
            <a:blipFill>
              <a:blip r:embed="rId6" cstate="print"/>
              <a:stretch>
                <a:fillRect/>
              </a:stretch>
            </a:blipFill>
          </p:spPr>
          <p:txBody>
            <a:bodyPr wrap="square" lIns="0" tIns="0" rIns="0" bIns="0" rtlCol="0"/>
            <a:lstStyle/>
            <a:p>
              <a:endParaRPr/>
            </a:p>
          </p:txBody>
        </p:sp>
        <p:sp>
          <p:nvSpPr>
            <p:cNvPr id="13" name="object 11"/>
            <p:cNvSpPr/>
            <p:nvPr/>
          </p:nvSpPr>
          <p:spPr>
            <a:xfrm>
              <a:off x="5132832" y="734567"/>
              <a:ext cx="2500884" cy="1501139"/>
            </a:xfrm>
            <a:prstGeom prst="rect">
              <a:avLst/>
            </a:prstGeom>
            <a:blipFill>
              <a:blip r:embed="rId7" cstate="print"/>
              <a:stretch>
                <a:fillRect/>
              </a:stretch>
            </a:blipFill>
          </p:spPr>
          <p:txBody>
            <a:bodyPr wrap="square" lIns="0" tIns="0" rIns="0" bIns="0" rtlCol="0"/>
            <a:lstStyle/>
            <a:p>
              <a:endParaRPr/>
            </a:p>
          </p:txBody>
        </p:sp>
      </p:grpSp>
      <p:sp>
        <p:nvSpPr>
          <p:cNvPr id="14" name="object 12"/>
          <p:cNvSpPr txBox="1"/>
          <p:nvPr/>
        </p:nvSpPr>
        <p:spPr>
          <a:xfrm>
            <a:off x="5401437" y="1751709"/>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5" name="object 13"/>
          <p:cNvGrpSpPr/>
          <p:nvPr/>
        </p:nvGrpSpPr>
        <p:grpSpPr>
          <a:xfrm>
            <a:off x="5198364" y="3438184"/>
            <a:ext cx="2357628" cy="2235540"/>
            <a:chOff x="5111496" y="2589276"/>
            <a:chExt cx="2580640" cy="2318385"/>
          </a:xfrm>
        </p:grpSpPr>
        <p:sp>
          <p:nvSpPr>
            <p:cNvPr id="16" name="object 14"/>
            <p:cNvSpPr/>
            <p:nvPr/>
          </p:nvSpPr>
          <p:spPr>
            <a:xfrm>
              <a:off x="5506212" y="2965704"/>
              <a:ext cx="304800" cy="1941576"/>
            </a:xfrm>
            <a:prstGeom prst="rect">
              <a:avLst/>
            </a:prstGeom>
            <a:blipFill>
              <a:blip r:embed="rId8" cstate="print"/>
              <a:stretch>
                <a:fillRect/>
              </a:stretch>
            </a:blipFill>
          </p:spPr>
          <p:txBody>
            <a:bodyPr wrap="square" lIns="0" tIns="0" rIns="0" bIns="0" rtlCol="0"/>
            <a:lstStyle/>
            <a:p>
              <a:endParaRPr/>
            </a:p>
          </p:txBody>
        </p:sp>
        <p:sp>
          <p:nvSpPr>
            <p:cNvPr id="17" name="object 15"/>
            <p:cNvSpPr/>
            <p:nvPr/>
          </p:nvSpPr>
          <p:spPr>
            <a:xfrm>
              <a:off x="5527548" y="2987040"/>
              <a:ext cx="225551" cy="1862327"/>
            </a:xfrm>
            <a:prstGeom prst="rect">
              <a:avLst/>
            </a:prstGeom>
            <a:blipFill>
              <a:blip r:embed="rId4" cstate="print"/>
              <a:stretch>
                <a:fillRect/>
              </a:stretch>
            </a:blipFill>
          </p:spPr>
          <p:txBody>
            <a:bodyPr wrap="square" lIns="0" tIns="0" rIns="0" bIns="0" rtlCol="0"/>
            <a:lstStyle/>
            <a:p>
              <a:endParaRPr/>
            </a:p>
          </p:txBody>
        </p:sp>
        <p:sp>
          <p:nvSpPr>
            <p:cNvPr id="18" name="object 16"/>
            <p:cNvSpPr/>
            <p:nvPr/>
          </p:nvSpPr>
          <p:spPr>
            <a:xfrm>
              <a:off x="5111496"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19" name="object 17"/>
            <p:cNvSpPr/>
            <p:nvPr/>
          </p:nvSpPr>
          <p:spPr>
            <a:xfrm>
              <a:off x="5334000" y="2913888"/>
              <a:ext cx="2135124" cy="981456"/>
            </a:xfrm>
            <a:prstGeom prst="rect">
              <a:avLst/>
            </a:prstGeom>
            <a:blipFill>
              <a:blip r:embed="rId9" cstate="print"/>
              <a:stretch>
                <a:fillRect/>
              </a:stretch>
            </a:blipFill>
          </p:spPr>
          <p:txBody>
            <a:bodyPr wrap="square" lIns="0" tIns="0" rIns="0" bIns="0" rtlCol="0"/>
            <a:lstStyle/>
            <a:p>
              <a:endParaRPr/>
            </a:p>
          </p:txBody>
        </p:sp>
        <p:sp>
          <p:nvSpPr>
            <p:cNvPr id="20" name="object 18"/>
            <p:cNvSpPr/>
            <p:nvPr/>
          </p:nvSpPr>
          <p:spPr>
            <a:xfrm>
              <a:off x="5132832" y="2610612"/>
              <a:ext cx="2500884" cy="1501139"/>
            </a:xfrm>
            <a:prstGeom prst="rect">
              <a:avLst/>
            </a:prstGeom>
            <a:blipFill>
              <a:blip r:embed="rId7" cstate="print"/>
              <a:stretch>
                <a:fillRect/>
              </a:stretch>
            </a:blipFill>
          </p:spPr>
          <p:txBody>
            <a:bodyPr wrap="square" lIns="0" tIns="0" rIns="0" bIns="0" rtlCol="0"/>
            <a:lstStyle/>
            <a:p>
              <a:endParaRPr/>
            </a:p>
          </p:txBody>
        </p:sp>
      </p:grpSp>
      <p:sp>
        <p:nvSpPr>
          <p:cNvPr id="21" name="object 19"/>
          <p:cNvSpPr txBox="1"/>
          <p:nvPr/>
        </p:nvSpPr>
        <p:spPr>
          <a:xfrm>
            <a:off x="5601462" y="3628261"/>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dirty="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dirty="0">
              <a:latin typeface="Carlito"/>
              <a:cs typeface="Carlito"/>
            </a:endParaRPr>
          </a:p>
        </p:txBody>
      </p:sp>
      <p:grpSp>
        <p:nvGrpSpPr>
          <p:cNvPr id="22" name="object 20"/>
          <p:cNvGrpSpPr/>
          <p:nvPr/>
        </p:nvGrpSpPr>
        <p:grpSpPr>
          <a:xfrm>
            <a:off x="5198365" y="5112892"/>
            <a:ext cx="3413760" cy="1580388"/>
            <a:chOff x="5111496" y="4465320"/>
            <a:chExt cx="3906011" cy="1580388"/>
          </a:xfrm>
        </p:grpSpPr>
        <p:sp>
          <p:nvSpPr>
            <p:cNvPr id="23" name="object 21"/>
            <p:cNvSpPr/>
            <p:nvPr/>
          </p:nvSpPr>
          <p:spPr>
            <a:xfrm>
              <a:off x="5625084" y="4721352"/>
              <a:ext cx="3392423" cy="304800"/>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5646420" y="4742688"/>
              <a:ext cx="3313176" cy="225551"/>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5111496"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26" name="object 24"/>
            <p:cNvSpPr/>
            <p:nvPr/>
          </p:nvSpPr>
          <p:spPr>
            <a:xfrm>
              <a:off x="5289804" y="4789932"/>
              <a:ext cx="2287524" cy="981456"/>
            </a:xfrm>
            <a:prstGeom prst="rect">
              <a:avLst/>
            </a:prstGeom>
            <a:blipFill>
              <a:blip r:embed="rId12" cstate="print"/>
              <a:stretch>
                <a:fillRect/>
              </a:stretch>
            </a:blipFill>
          </p:spPr>
          <p:txBody>
            <a:bodyPr wrap="square" lIns="0" tIns="0" rIns="0" bIns="0" rtlCol="0"/>
            <a:lstStyle/>
            <a:p>
              <a:endParaRPr/>
            </a:p>
          </p:txBody>
        </p:sp>
        <p:sp>
          <p:nvSpPr>
            <p:cNvPr id="27" name="object 25"/>
            <p:cNvSpPr/>
            <p:nvPr/>
          </p:nvSpPr>
          <p:spPr>
            <a:xfrm>
              <a:off x="5132832" y="4486656"/>
              <a:ext cx="2500884" cy="1501140"/>
            </a:xfrm>
            <a:prstGeom prst="rect">
              <a:avLst/>
            </a:prstGeom>
            <a:blipFill>
              <a:blip r:embed="rId7" cstate="print"/>
              <a:stretch>
                <a:fillRect/>
              </a:stretch>
            </a:blipFill>
          </p:spPr>
          <p:txBody>
            <a:bodyPr wrap="square" lIns="0" tIns="0" rIns="0" bIns="0" rtlCol="0"/>
            <a:lstStyle/>
            <a:p>
              <a:endParaRPr/>
            </a:p>
          </p:txBody>
        </p:sp>
      </p:grpSp>
      <p:sp>
        <p:nvSpPr>
          <p:cNvPr id="28" name="object 26"/>
          <p:cNvSpPr txBox="1"/>
          <p:nvPr/>
        </p:nvSpPr>
        <p:spPr>
          <a:xfrm>
            <a:off x="5556884" y="5501893"/>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dirty="0">
              <a:latin typeface="Carlito"/>
              <a:cs typeface="Carlito"/>
            </a:endParaRPr>
          </a:p>
        </p:txBody>
      </p:sp>
      <p:grpSp>
        <p:nvGrpSpPr>
          <p:cNvPr id="29" name="object 27"/>
          <p:cNvGrpSpPr/>
          <p:nvPr/>
        </p:nvGrpSpPr>
        <p:grpSpPr>
          <a:xfrm>
            <a:off x="8525256" y="3613277"/>
            <a:ext cx="2250821" cy="3022092"/>
            <a:chOff x="8438388" y="2965704"/>
            <a:chExt cx="2580640" cy="3080385"/>
          </a:xfrm>
        </p:grpSpPr>
        <p:sp>
          <p:nvSpPr>
            <p:cNvPr id="30" name="object 28"/>
            <p:cNvSpPr/>
            <p:nvPr/>
          </p:nvSpPr>
          <p:spPr>
            <a:xfrm>
              <a:off x="8833104" y="2965704"/>
              <a:ext cx="304800" cy="1941576"/>
            </a:xfrm>
            <a:prstGeom prst="rect">
              <a:avLst/>
            </a:prstGeom>
            <a:blipFill>
              <a:blip r:embed="rId13" cstate="print"/>
              <a:stretch>
                <a:fillRect/>
              </a:stretch>
            </a:blipFill>
          </p:spPr>
          <p:txBody>
            <a:bodyPr wrap="square" lIns="0" tIns="0" rIns="0" bIns="0" rtlCol="0"/>
            <a:lstStyle/>
            <a:p>
              <a:endParaRPr/>
            </a:p>
          </p:txBody>
        </p:sp>
        <p:sp>
          <p:nvSpPr>
            <p:cNvPr id="31" name="object 29"/>
            <p:cNvSpPr/>
            <p:nvPr/>
          </p:nvSpPr>
          <p:spPr>
            <a:xfrm>
              <a:off x="8854440" y="2987040"/>
              <a:ext cx="225551" cy="1862327"/>
            </a:xfrm>
            <a:prstGeom prst="rect">
              <a:avLst/>
            </a:prstGeom>
            <a:blipFill>
              <a:blip r:embed="rId14" cstate="print"/>
              <a:stretch>
                <a:fillRect/>
              </a:stretch>
            </a:blipFill>
          </p:spPr>
          <p:txBody>
            <a:bodyPr wrap="square" lIns="0" tIns="0" rIns="0" bIns="0" rtlCol="0"/>
            <a:lstStyle/>
            <a:p>
              <a:endParaRPr/>
            </a:p>
          </p:txBody>
        </p:sp>
        <p:sp>
          <p:nvSpPr>
            <p:cNvPr id="32" name="object 30"/>
            <p:cNvSpPr/>
            <p:nvPr/>
          </p:nvSpPr>
          <p:spPr>
            <a:xfrm>
              <a:off x="8438388"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33" name="object 31"/>
            <p:cNvSpPr/>
            <p:nvPr/>
          </p:nvSpPr>
          <p:spPr>
            <a:xfrm>
              <a:off x="8546592" y="4943855"/>
              <a:ext cx="2363724" cy="673607"/>
            </a:xfrm>
            <a:prstGeom prst="rect">
              <a:avLst/>
            </a:prstGeom>
            <a:blipFill>
              <a:blip r:embed="rId15" cstate="print"/>
              <a:stretch>
                <a:fillRect/>
              </a:stretch>
            </a:blipFill>
          </p:spPr>
          <p:txBody>
            <a:bodyPr wrap="square" lIns="0" tIns="0" rIns="0" bIns="0" rtlCol="0"/>
            <a:lstStyle/>
            <a:p>
              <a:endParaRPr/>
            </a:p>
          </p:txBody>
        </p:sp>
        <p:sp>
          <p:nvSpPr>
            <p:cNvPr id="34" name="object 32"/>
            <p:cNvSpPr/>
            <p:nvPr/>
          </p:nvSpPr>
          <p:spPr>
            <a:xfrm>
              <a:off x="8459724" y="4486656"/>
              <a:ext cx="2500883" cy="1501140"/>
            </a:xfrm>
            <a:prstGeom prst="rect">
              <a:avLst/>
            </a:prstGeom>
            <a:blipFill>
              <a:blip r:embed="rId7" cstate="print"/>
              <a:stretch>
                <a:fillRect/>
              </a:stretch>
            </a:blipFill>
          </p:spPr>
          <p:txBody>
            <a:bodyPr wrap="square" lIns="0" tIns="0" rIns="0" bIns="0" rtlCol="0"/>
            <a:lstStyle/>
            <a:p>
              <a:endParaRPr/>
            </a:p>
          </p:txBody>
        </p:sp>
      </p:grpSp>
      <p:sp>
        <p:nvSpPr>
          <p:cNvPr id="35" name="object 33"/>
          <p:cNvSpPr txBox="1"/>
          <p:nvPr/>
        </p:nvSpPr>
        <p:spPr>
          <a:xfrm>
            <a:off x="8814308" y="5655562"/>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6" name="object 34"/>
          <p:cNvGrpSpPr/>
          <p:nvPr/>
        </p:nvGrpSpPr>
        <p:grpSpPr>
          <a:xfrm>
            <a:off x="8525256" y="1737232"/>
            <a:ext cx="2250821" cy="3375660"/>
            <a:chOff x="8438388" y="1089660"/>
            <a:chExt cx="2580640" cy="3112135"/>
          </a:xfrm>
        </p:grpSpPr>
        <p:sp>
          <p:nvSpPr>
            <p:cNvPr id="37" name="object 35"/>
            <p:cNvSpPr/>
            <p:nvPr/>
          </p:nvSpPr>
          <p:spPr>
            <a:xfrm>
              <a:off x="8833104" y="1089660"/>
              <a:ext cx="304800" cy="1941576"/>
            </a:xfrm>
            <a:prstGeom prst="rect">
              <a:avLst/>
            </a:prstGeom>
            <a:blipFill>
              <a:blip r:embed="rId13" cstate="print"/>
              <a:stretch>
                <a:fillRect/>
              </a:stretch>
            </a:blipFill>
          </p:spPr>
          <p:txBody>
            <a:bodyPr wrap="square" lIns="0" tIns="0" rIns="0" bIns="0" rtlCol="0"/>
            <a:lstStyle/>
            <a:p>
              <a:endParaRPr/>
            </a:p>
          </p:txBody>
        </p:sp>
        <p:sp>
          <p:nvSpPr>
            <p:cNvPr id="38" name="object 36"/>
            <p:cNvSpPr/>
            <p:nvPr/>
          </p:nvSpPr>
          <p:spPr>
            <a:xfrm>
              <a:off x="8854440" y="1110996"/>
              <a:ext cx="225551" cy="1862327"/>
            </a:xfrm>
            <a:prstGeom prst="rect">
              <a:avLst/>
            </a:prstGeom>
            <a:blipFill>
              <a:blip r:embed="rId14" cstate="print"/>
              <a:stretch>
                <a:fillRect/>
              </a:stretch>
            </a:blipFill>
          </p:spPr>
          <p:txBody>
            <a:bodyPr wrap="square" lIns="0" tIns="0" rIns="0" bIns="0" rtlCol="0"/>
            <a:lstStyle/>
            <a:p>
              <a:endParaRPr/>
            </a:p>
          </p:txBody>
        </p:sp>
        <p:sp>
          <p:nvSpPr>
            <p:cNvPr id="39" name="object 37"/>
            <p:cNvSpPr/>
            <p:nvPr/>
          </p:nvSpPr>
          <p:spPr>
            <a:xfrm>
              <a:off x="8438388"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40" name="object 38"/>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p>
              <a:endParaRPr/>
            </a:p>
          </p:txBody>
        </p:sp>
        <p:sp>
          <p:nvSpPr>
            <p:cNvPr id="41" name="object 39"/>
            <p:cNvSpPr/>
            <p:nvPr/>
          </p:nvSpPr>
          <p:spPr>
            <a:xfrm>
              <a:off x="8459724" y="2610612"/>
              <a:ext cx="2500883" cy="1501139"/>
            </a:xfrm>
            <a:prstGeom prst="rect">
              <a:avLst/>
            </a:prstGeom>
            <a:blipFill>
              <a:blip r:embed="rId7" cstate="print"/>
              <a:stretch>
                <a:fillRect/>
              </a:stretch>
            </a:blipFill>
          </p:spPr>
          <p:txBody>
            <a:bodyPr wrap="square" lIns="0" tIns="0" rIns="0" bIns="0" rtlCol="0"/>
            <a:lstStyle/>
            <a:p>
              <a:endParaRPr/>
            </a:p>
          </p:txBody>
        </p:sp>
      </p:grpSp>
      <p:sp>
        <p:nvSpPr>
          <p:cNvPr id="42" name="object 40"/>
          <p:cNvSpPr txBox="1"/>
          <p:nvPr/>
        </p:nvSpPr>
        <p:spPr>
          <a:xfrm>
            <a:off x="8927084" y="3318382"/>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3" name="object 41"/>
          <p:cNvGrpSpPr/>
          <p:nvPr/>
        </p:nvGrpSpPr>
        <p:grpSpPr>
          <a:xfrm>
            <a:off x="8525256" y="1360803"/>
            <a:ext cx="2250821" cy="1580515"/>
            <a:chOff x="8438388" y="713231"/>
            <a:chExt cx="2580640" cy="1580515"/>
          </a:xfrm>
        </p:grpSpPr>
        <p:sp>
          <p:nvSpPr>
            <p:cNvPr id="44" name="object 42"/>
            <p:cNvSpPr/>
            <p:nvPr/>
          </p:nvSpPr>
          <p:spPr>
            <a:xfrm>
              <a:off x="8438388" y="713231"/>
              <a:ext cx="2580131" cy="1580388"/>
            </a:xfrm>
            <a:prstGeom prst="rect">
              <a:avLst/>
            </a:prstGeom>
            <a:blipFill>
              <a:blip r:embed="rId5" cstate="print"/>
              <a:stretch>
                <a:fillRect/>
              </a:stretch>
            </a:blipFill>
          </p:spPr>
          <p:txBody>
            <a:bodyPr wrap="square" lIns="0" tIns="0" rIns="0" bIns="0" rtlCol="0"/>
            <a:lstStyle/>
            <a:p>
              <a:endParaRPr/>
            </a:p>
          </p:txBody>
        </p:sp>
        <p:sp>
          <p:nvSpPr>
            <p:cNvPr id="45" name="object 43"/>
            <p:cNvSpPr/>
            <p:nvPr/>
          </p:nvSpPr>
          <p:spPr>
            <a:xfrm>
              <a:off x="8525256" y="1037843"/>
              <a:ext cx="2468879" cy="981455"/>
            </a:xfrm>
            <a:prstGeom prst="rect">
              <a:avLst/>
            </a:prstGeom>
            <a:blipFill>
              <a:blip r:embed="rId17" cstate="print"/>
              <a:stretch>
                <a:fillRect/>
              </a:stretch>
            </a:blipFill>
          </p:spPr>
          <p:txBody>
            <a:bodyPr wrap="square" lIns="0" tIns="0" rIns="0" bIns="0" rtlCol="0"/>
            <a:lstStyle/>
            <a:p>
              <a:endParaRPr/>
            </a:p>
          </p:txBody>
        </p:sp>
        <p:sp>
          <p:nvSpPr>
            <p:cNvPr id="46" name="object 44"/>
            <p:cNvSpPr/>
            <p:nvPr/>
          </p:nvSpPr>
          <p:spPr>
            <a:xfrm>
              <a:off x="8459724" y="734567"/>
              <a:ext cx="2500883" cy="1501139"/>
            </a:xfrm>
            <a:prstGeom prst="rect">
              <a:avLst/>
            </a:prstGeom>
            <a:blipFill>
              <a:blip r:embed="rId7" cstate="print"/>
              <a:stretch>
                <a:fillRect/>
              </a:stretch>
            </a:blipFill>
          </p:spPr>
          <p:txBody>
            <a:bodyPr wrap="square" lIns="0" tIns="0" rIns="0" bIns="0" rtlCol="0"/>
            <a:lstStyle/>
            <a:p>
              <a:endParaRPr/>
            </a:p>
          </p:txBody>
        </p:sp>
      </p:grpSp>
      <p:sp>
        <p:nvSpPr>
          <p:cNvPr id="47" name="object 45"/>
          <p:cNvSpPr txBox="1"/>
          <p:nvPr/>
        </p:nvSpPr>
        <p:spPr>
          <a:xfrm>
            <a:off x="8792972" y="1748662"/>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Create a training label with landing outcomes where successful = 1 &amp; failure = 0.</a:t>
            </a:r>
          </a:p>
          <a:p>
            <a:r>
              <a:rPr lang="en-US" sz="2200" dirty="0">
                <a:solidFill>
                  <a:schemeClr val="accent3">
                    <a:lumMod val="25000"/>
                  </a:schemeClr>
                </a:solidFill>
                <a:latin typeface="Abadi" panose="020B0604020104020204" pitchFamily="34" charset="0"/>
              </a:rPr>
              <a:t>Outcome column has two components: ‘Mission Outcome’ ‘Landing Location’</a:t>
            </a:r>
          </a:p>
          <a:p>
            <a:r>
              <a:rPr lang="en-US" sz="2200" dirty="0">
                <a:solidFill>
                  <a:schemeClr val="accent3">
                    <a:lumMod val="25000"/>
                  </a:schemeClr>
                </a:solidFill>
                <a:latin typeface="Abadi" panose="020B0604020104020204" pitchFamily="34" charset="0"/>
              </a:rPr>
              <a:t>New training label column ‘class’ with a value of 1 if ‘Mission Outcome’ is True and 0 otherwise.  Value Mapping:</a:t>
            </a:r>
          </a:p>
          <a:p>
            <a:r>
              <a:rPr lang="en-US" sz="2200" dirty="0">
                <a:solidFill>
                  <a:schemeClr val="accent3">
                    <a:lumMod val="25000"/>
                  </a:schemeClr>
                </a:solidFill>
                <a:latin typeface="Abadi" panose="020B0604020104020204" pitchFamily="34" charset="0"/>
              </a:rPr>
              <a:t>True ASDS, True RTLS, &amp; True Ocean – set to -&gt; 1</a:t>
            </a:r>
          </a:p>
          <a:p>
            <a:r>
              <a:rPr lang="en-US" sz="2200" dirty="0">
                <a:solidFill>
                  <a:schemeClr val="accent3">
                    <a:lumMod val="25000"/>
                  </a:schemeClr>
                </a:solidFill>
                <a:latin typeface="Abadi" panose="020B0604020104020204" pitchFamily="34" charset="0"/>
              </a:rPr>
              <a:t>None </a:t>
            </a:r>
            <a:r>
              <a:rPr lang="en-US" sz="2200" dirty="0" err="1">
                <a:solidFill>
                  <a:schemeClr val="accent3">
                    <a:lumMod val="25000"/>
                  </a:schemeClr>
                </a:solidFill>
                <a:latin typeface="Abadi" panose="020B0604020104020204" pitchFamily="34" charset="0"/>
              </a:rPr>
              <a:t>None</a:t>
            </a:r>
            <a:r>
              <a:rPr lang="en-US" sz="2200" dirty="0">
                <a:solidFill>
                  <a:schemeClr val="accent3">
                    <a:lumMod val="25000"/>
                  </a:schemeClr>
                </a:solidFill>
                <a:latin typeface="Abadi" panose="020B0604020104020204" pitchFamily="34" charset="0"/>
              </a:rPr>
              <a:t>, False ASDS, None ASDS, False Ocean, False RTLS – set to -&gt; 0</a:t>
            </a:r>
          </a:p>
          <a:p>
            <a:r>
              <a:rPr lang="en-US" dirty="0"/>
              <a:t>https://github.com/JEALSON5/10.-Applied-Data-Science-Capstone/blob/main/Data%20wrangling%20.ipynb</a:t>
            </a:r>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57226" y="1825625"/>
            <a:ext cx="9858374" cy="4601586"/>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Exploratory Data Analysis performed on variables Flight Number, Payload Mass, Launch Site,  Orbit, Class and Year.</a:t>
            </a:r>
          </a:p>
          <a:p>
            <a:pPr>
              <a:lnSpc>
                <a:spcPct val="100000"/>
              </a:lnSpc>
              <a:spcBef>
                <a:spcPts val="1400"/>
              </a:spcBef>
            </a:pPr>
            <a:r>
              <a:rPr lang="en-US" sz="2000" dirty="0">
                <a:solidFill>
                  <a:schemeClr val="accent3">
                    <a:lumMod val="25000"/>
                  </a:schemeClr>
                </a:solidFill>
                <a:latin typeface="Abadi"/>
              </a:rPr>
              <a:t>Plots Used:</a:t>
            </a:r>
          </a:p>
          <a:p>
            <a:pPr>
              <a:lnSpc>
                <a:spcPct val="100000"/>
              </a:lnSpc>
              <a:spcBef>
                <a:spcPts val="1400"/>
              </a:spcBef>
            </a:pPr>
            <a:r>
              <a:rPr lang="en-US" sz="2000" dirty="0">
                <a:solidFill>
                  <a:schemeClr val="accent3">
                    <a:lumMod val="25000"/>
                  </a:schemeClr>
                </a:solidFill>
                <a:latin typeface="Abadi"/>
              </a:rPr>
              <a:t>Flight Number vs. Payload Mass, Flight Number vs. Launch Site, Payload Mass vs. Launch Site,  Orbit vs. Success Rate, Flight Number vs. Orbit, Payload vs Orbit, and Success Yearly Trend</a:t>
            </a:r>
          </a:p>
          <a:p>
            <a:pPr>
              <a:lnSpc>
                <a:spcPct val="100000"/>
              </a:lnSpc>
              <a:spcBef>
                <a:spcPts val="1400"/>
              </a:spcBef>
            </a:pPr>
            <a:r>
              <a:rPr lang="en-US" sz="2000" dirty="0">
                <a:solidFill>
                  <a:schemeClr val="accent3">
                    <a:lumMod val="25000"/>
                  </a:schemeClr>
                </a:solidFill>
                <a:latin typeface="Abadi"/>
              </a:rPr>
              <a:t>Scatter plots, line charts, and bar plots were used to compare relationships between variables to</a:t>
            </a:r>
          </a:p>
          <a:p>
            <a:pPr>
              <a:lnSpc>
                <a:spcPct val="100000"/>
              </a:lnSpc>
              <a:spcBef>
                <a:spcPts val="1400"/>
              </a:spcBef>
            </a:pPr>
            <a:r>
              <a:rPr lang="en-US" sz="2000" dirty="0">
                <a:solidFill>
                  <a:schemeClr val="accent3">
                    <a:lumMod val="25000"/>
                  </a:schemeClr>
                </a:solidFill>
                <a:latin typeface="Abadi"/>
              </a:rPr>
              <a:t>decide if a relationship exists so that they could be used in training the machine learning </a:t>
            </a:r>
            <a:r>
              <a:rPr lang="en-US" sz="2000" dirty="0" smtClean="0">
                <a:solidFill>
                  <a:schemeClr val="accent3">
                    <a:lumMod val="25000"/>
                  </a:schemeClr>
                </a:solidFill>
                <a:latin typeface="Abadi"/>
              </a:rPr>
              <a:t>model</a:t>
            </a:r>
          </a:p>
          <a:p>
            <a:pPr>
              <a:lnSpc>
                <a:spcPct val="100000"/>
              </a:lnSpc>
              <a:spcBef>
                <a:spcPts val="1400"/>
              </a:spcBef>
            </a:pPr>
            <a:r>
              <a:rPr lang="en-US" sz="2000" dirty="0">
                <a:solidFill>
                  <a:schemeClr val="accent3">
                    <a:lumMod val="25000"/>
                  </a:schemeClr>
                </a:solidFill>
                <a:latin typeface="Abadi"/>
              </a:rPr>
              <a:t>https://github.com/JEALSON5/10.-Applied-Data-Science-Capstone/blob/main/EDA%20with%20Visualization.ipynb</a:t>
            </a:r>
            <a:endParaRPr lang="en-US" sz="20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data set into IBM DB2 Database.</a:t>
            </a:r>
          </a:p>
          <a:p>
            <a:pPr>
              <a:lnSpc>
                <a:spcPct val="100000"/>
              </a:lnSpc>
              <a:spcBef>
                <a:spcPts val="1400"/>
              </a:spcBef>
            </a:pPr>
            <a:r>
              <a:rPr lang="en-US" sz="2200" dirty="0">
                <a:solidFill>
                  <a:schemeClr val="accent3">
                    <a:lumMod val="25000"/>
                  </a:schemeClr>
                </a:solidFill>
                <a:latin typeface="Abadi"/>
              </a:rPr>
              <a:t>Queried using SQL Python integration.</a:t>
            </a:r>
          </a:p>
          <a:p>
            <a:pPr>
              <a:lnSpc>
                <a:spcPct val="100000"/>
              </a:lnSpc>
              <a:spcBef>
                <a:spcPts val="1400"/>
              </a:spcBef>
            </a:pPr>
            <a:r>
              <a:rPr lang="en-US" sz="2200" dirty="0">
                <a:solidFill>
                  <a:schemeClr val="accent3">
                    <a:lumMod val="25000"/>
                  </a:schemeClr>
                </a:solidFill>
                <a:latin typeface="Abadi"/>
              </a:rPr>
              <a:t>Queries were made to get a better understanding of the dataset.</a:t>
            </a:r>
          </a:p>
          <a:p>
            <a:pPr>
              <a:lnSpc>
                <a:spcPct val="100000"/>
              </a:lnSpc>
              <a:spcBef>
                <a:spcPts val="1400"/>
              </a:spcBef>
            </a:pPr>
            <a:r>
              <a:rPr lang="en-US" sz="2200" dirty="0">
                <a:solidFill>
                  <a:schemeClr val="accent3">
                    <a:lumMod val="25000"/>
                  </a:schemeClr>
                </a:solidFill>
                <a:latin typeface="Abadi"/>
              </a:rPr>
              <a:t>Queried information about launch site names, mission outcomes, various pay load sizes of  customers and booster versions, and landing outcomes</a:t>
            </a:r>
          </a:p>
          <a:p>
            <a:r>
              <a:rPr lang="en-US" dirty="0"/>
              <a:t>https://github.com/JEALSON5/10.-Applied-Data-Science-Capstone/blob/main/EDA%20with%20SQL.ipynb</a:t>
            </a: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r>
              <a:rPr lang="en-US" dirty="0"/>
              <a:t>https://github.com/JEALSON5/10.-Applied-Data-Science-Capstone/blob/main/Interactive%20Visual%20Analytics%20with%20Folium-checkpoint.ipynb</a:t>
            </a:r>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10000"/>
          </a:bodyPr>
          <a:lstStyle/>
          <a:p>
            <a:pPr marL="12700">
              <a:lnSpc>
                <a:spcPct val="100000"/>
              </a:lnSpc>
              <a:spcBef>
                <a:spcPts val="1200"/>
              </a:spcBef>
            </a:pPr>
            <a:r>
              <a:rPr lang="en-US" sz="2400" spc="-10" dirty="0">
                <a:solidFill>
                  <a:srgbClr val="404040"/>
                </a:solidFill>
                <a:latin typeface="Carlito"/>
                <a:cs typeface="Carlito"/>
              </a:rPr>
              <a:t>Dashboard </a:t>
            </a:r>
            <a:r>
              <a:rPr lang="en-US" sz="2400" dirty="0">
                <a:solidFill>
                  <a:srgbClr val="404040"/>
                </a:solidFill>
                <a:latin typeface="Carlito"/>
                <a:cs typeface="Carlito"/>
              </a:rPr>
              <a:t>includes a </a:t>
            </a:r>
            <a:r>
              <a:rPr lang="en-US" sz="2400" spc="-5" dirty="0">
                <a:solidFill>
                  <a:srgbClr val="404040"/>
                </a:solidFill>
                <a:latin typeface="Carlito"/>
                <a:cs typeface="Carlito"/>
              </a:rPr>
              <a:t>pie </a:t>
            </a:r>
            <a:r>
              <a:rPr lang="en-US" sz="2400" dirty="0">
                <a:solidFill>
                  <a:srgbClr val="404040"/>
                </a:solidFill>
                <a:latin typeface="Carlito"/>
                <a:cs typeface="Carlito"/>
              </a:rPr>
              <a:t>chart and a </a:t>
            </a:r>
            <a:r>
              <a:rPr lang="en-US" sz="2400" spc="-25" dirty="0">
                <a:solidFill>
                  <a:srgbClr val="404040"/>
                </a:solidFill>
                <a:latin typeface="Carlito"/>
                <a:cs typeface="Carlito"/>
              </a:rPr>
              <a:t>scatter</a:t>
            </a:r>
            <a:r>
              <a:rPr lang="en-US" sz="2400" spc="-135" dirty="0">
                <a:solidFill>
                  <a:srgbClr val="404040"/>
                </a:solidFill>
                <a:latin typeface="Carlito"/>
                <a:cs typeface="Carlito"/>
              </a:rPr>
              <a:t> </a:t>
            </a:r>
            <a:r>
              <a:rPr lang="en-US" sz="2400" spc="-5" dirty="0">
                <a:solidFill>
                  <a:srgbClr val="404040"/>
                </a:solidFill>
                <a:latin typeface="Carlito"/>
                <a:cs typeface="Carlito"/>
              </a:rPr>
              <a:t>plot.</a:t>
            </a:r>
            <a:endParaRPr lang="en-US" sz="2400" dirty="0">
              <a:latin typeface="Carlito"/>
              <a:cs typeface="Carlito"/>
            </a:endParaRPr>
          </a:p>
          <a:p>
            <a:pPr marL="12700" marR="84455">
              <a:lnSpc>
                <a:spcPts val="2290"/>
              </a:lnSpc>
              <a:spcBef>
                <a:spcPts val="1275"/>
              </a:spcBef>
            </a:pPr>
            <a:r>
              <a:rPr lang="en-US" sz="2400" spc="-5" dirty="0">
                <a:solidFill>
                  <a:srgbClr val="404040"/>
                </a:solidFill>
                <a:latin typeface="Carlito"/>
                <a:cs typeface="Carlito"/>
              </a:rPr>
              <a:t>Pie </a:t>
            </a:r>
            <a:r>
              <a:rPr lang="en-US" sz="2400" dirty="0">
                <a:solidFill>
                  <a:srgbClr val="404040"/>
                </a:solidFill>
                <a:latin typeface="Carlito"/>
                <a:cs typeface="Carlito"/>
              </a:rPr>
              <a:t>chart </a:t>
            </a:r>
            <a:r>
              <a:rPr lang="en-US" sz="2400" spc="-5" dirty="0">
                <a:solidFill>
                  <a:srgbClr val="404040"/>
                </a:solidFill>
                <a:latin typeface="Carlito"/>
                <a:cs typeface="Carlito"/>
              </a:rPr>
              <a:t>can be 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dirty="0">
                <a:solidFill>
                  <a:srgbClr val="404040"/>
                </a:solidFill>
                <a:latin typeface="Carlito"/>
                <a:cs typeface="Carlito"/>
              </a:rPr>
              <a:t>and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5" dirty="0">
                <a:solidFill>
                  <a:srgbClr val="404040"/>
                </a:solidFill>
                <a:latin typeface="Carlito"/>
                <a:cs typeface="Carlito"/>
              </a:rPr>
              <a:t>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a:t>
            </a:r>
            <a:r>
              <a:rPr lang="en-US" sz="2400" dirty="0">
                <a:solidFill>
                  <a:srgbClr val="404040"/>
                </a:solidFill>
                <a:latin typeface="Carlito"/>
                <a:cs typeface="Carlito"/>
              </a:rPr>
              <a:t>individual 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110" dirty="0">
                <a:solidFill>
                  <a:srgbClr val="404040"/>
                </a:solidFill>
                <a:latin typeface="Carlito"/>
                <a:cs typeface="Carlito"/>
              </a:rPr>
              <a:t> </a:t>
            </a:r>
            <a:r>
              <a:rPr lang="en-US" sz="2400" spc="-30" dirty="0">
                <a:solidFill>
                  <a:srgbClr val="404040"/>
                </a:solidFill>
                <a:latin typeface="Carlito"/>
                <a:cs typeface="Carlito"/>
              </a:rPr>
              <a:t>rates.</a:t>
            </a:r>
            <a:endParaRPr lang="en-US" sz="2400" dirty="0">
              <a:latin typeface="Carlito"/>
              <a:cs typeface="Carlito"/>
            </a:endParaRPr>
          </a:p>
          <a:p>
            <a:pPr marL="12700" marR="5080">
              <a:lnSpc>
                <a:spcPts val="2210"/>
              </a:lnSpc>
              <a:spcBef>
                <a:spcPts val="1375"/>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 </a:t>
            </a:r>
            <a:r>
              <a:rPr lang="en-US" sz="2400" spc="-40" dirty="0">
                <a:solidFill>
                  <a:srgbClr val="404040"/>
                </a:solidFill>
                <a:latin typeface="Carlito"/>
                <a:cs typeface="Carlito"/>
              </a:rPr>
              <a:t>takes </a:t>
            </a:r>
            <a:r>
              <a:rPr lang="en-US" sz="2400" spc="-20" dirty="0">
                <a:solidFill>
                  <a:srgbClr val="404040"/>
                </a:solidFill>
                <a:latin typeface="Carlito"/>
                <a:cs typeface="Carlito"/>
              </a:rPr>
              <a:t>two </a:t>
            </a:r>
            <a:r>
              <a:rPr lang="en-US" sz="2400" dirty="0">
                <a:solidFill>
                  <a:srgbClr val="404040"/>
                </a:solidFill>
                <a:latin typeface="Carlito"/>
                <a:cs typeface="Carlito"/>
              </a:rPr>
              <a:t>inputs: All </a:t>
            </a:r>
            <a:r>
              <a:rPr lang="en-US" sz="2400" spc="-20" dirty="0">
                <a:solidFill>
                  <a:srgbClr val="404040"/>
                </a:solidFill>
                <a:latin typeface="Carlito"/>
                <a:cs typeface="Carlito"/>
              </a:rPr>
              <a:t>sites </a:t>
            </a:r>
            <a:r>
              <a:rPr lang="en-US" sz="2400" spc="-5" dirty="0">
                <a:solidFill>
                  <a:srgbClr val="404040"/>
                </a:solidFill>
                <a:latin typeface="Carlito"/>
                <a:cs typeface="Carlito"/>
              </a:rPr>
              <a:t>or </a:t>
            </a:r>
            <a:r>
              <a:rPr lang="en-US" sz="2400" dirty="0">
                <a:solidFill>
                  <a:srgbClr val="404040"/>
                </a:solidFill>
                <a:latin typeface="Carlito"/>
                <a:cs typeface="Carlito"/>
              </a:rPr>
              <a:t>individual </a:t>
            </a:r>
            <a:r>
              <a:rPr lang="en-US" sz="2400" spc="-20" dirty="0">
                <a:solidFill>
                  <a:srgbClr val="404040"/>
                </a:solidFill>
                <a:latin typeface="Carlito"/>
                <a:cs typeface="Carlito"/>
              </a:rPr>
              <a:t>site </a:t>
            </a:r>
            <a:r>
              <a:rPr lang="en-US" sz="2400" dirty="0">
                <a:solidFill>
                  <a:srgbClr val="404040"/>
                </a:solidFill>
                <a:latin typeface="Carlito"/>
                <a:cs typeface="Carlito"/>
              </a:rPr>
              <a:t>and </a:t>
            </a:r>
            <a:r>
              <a:rPr lang="en-US" sz="2400" spc="-5" dirty="0">
                <a:solidFill>
                  <a:srgbClr val="404040"/>
                </a:solidFill>
                <a:latin typeface="Carlito"/>
                <a:cs typeface="Carlito"/>
              </a:rPr>
              <a:t>payload mass on </a:t>
            </a:r>
            <a:r>
              <a:rPr lang="en-US" sz="2400" dirty="0">
                <a:solidFill>
                  <a:srgbClr val="404040"/>
                </a:solidFill>
                <a:latin typeface="Carlito"/>
                <a:cs typeface="Carlito"/>
              </a:rPr>
              <a:t>a </a:t>
            </a:r>
            <a:r>
              <a:rPr lang="en-US" sz="2400" spc="-5" dirty="0">
                <a:solidFill>
                  <a:srgbClr val="404040"/>
                </a:solidFill>
                <a:latin typeface="Carlito"/>
                <a:cs typeface="Carlito"/>
              </a:rPr>
              <a:t>slider between </a:t>
            </a:r>
            <a:r>
              <a:rPr lang="en-US" sz="2400" dirty="0">
                <a:solidFill>
                  <a:srgbClr val="404040"/>
                </a:solidFill>
                <a:latin typeface="Carlito"/>
                <a:cs typeface="Carlito"/>
              </a:rPr>
              <a:t>0  and 10000</a:t>
            </a:r>
            <a:r>
              <a:rPr lang="en-US" sz="2400" spc="-10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marL="12700">
              <a:lnSpc>
                <a:spcPct val="100000"/>
              </a:lnSpc>
              <a:spcBef>
                <a:spcPts val="1050"/>
              </a:spcBef>
            </a:pPr>
            <a:r>
              <a:rPr lang="en-US" sz="2400" spc="-5" dirty="0">
                <a:solidFill>
                  <a:srgbClr val="404040"/>
                </a:solidFill>
                <a:latin typeface="Carlito"/>
                <a:cs typeface="Carlito"/>
              </a:rPr>
              <a:t>The pie </a:t>
            </a:r>
            <a:r>
              <a:rPr lang="en-US" sz="2400" dirty="0">
                <a:solidFill>
                  <a:srgbClr val="404040"/>
                </a:solidFill>
                <a:latin typeface="Carlito"/>
                <a:cs typeface="Carlito"/>
              </a:rPr>
              <a:t>chart is </a:t>
            </a:r>
            <a:r>
              <a:rPr lang="en-US" sz="2400" spc="-5" dirty="0">
                <a:solidFill>
                  <a:srgbClr val="404040"/>
                </a:solidFill>
                <a:latin typeface="Carlito"/>
                <a:cs typeface="Carlito"/>
              </a:rPr>
              <a:t>used </a:t>
            </a:r>
            <a:r>
              <a:rPr lang="en-US" sz="2400" spc="-20" dirty="0">
                <a:solidFill>
                  <a:srgbClr val="404040"/>
                </a:solidFill>
                <a:latin typeface="Carlito"/>
                <a:cs typeface="Carlito"/>
              </a:rPr>
              <a:t>to visualize </a:t>
            </a: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20" dirty="0">
                <a:solidFill>
                  <a:srgbClr val="404040"/>
                </a:solidFill>
                <a:latin typeface="Carlito"/>
                <a:cs typeface="Carlito"/>
              </a:rPr>
              <a:t> </a:t>
            </a:r>
            <a:r>
              <a:rPr lang="en-US" sz="2400" spc="-40" dirty="0">
                <a:solidFill>
                  <a:srgbClr val="404040"/>
                </a:solidFill>
                <a:latin typeface="Carlito"/>
                <a:cs typeface="Carlito"/>
              </a:rPr>
              <a:t>rate.</a:t>
            </a:r>
            <a:endParaRPr lang="en-US" sz="2400" dirty="0">
              <a:latin typeface="Carlito"/>
              <a:cs typeface="Carlito"/>
            </a:endParaRPr>
          </a:p>
          <a:p>
            <a:pPr marL="12700">
              <a:lnSpc>
                <a:spcPts val="2350"/>
              </a:lnSpc>
              <a:spcBef>
                <a:spcPts val="1105"/>
              </a:spcBef>
            </a:pPr>
            <a:r>
              <a:rPr lang="en-US" sz="2400" spc="-5" dirty="0">
                <a:solidFill>
                  <a:srgbClr val="404040"/>
                </a:solidFill>
                <a:latin typeface="Carlito"/>
                <a:cs typeface="Carlito"/>
              </a:rPr>
              <a:t>The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can help </a:t>
            </a:r>
            <a:r>
              <a:rPr lang="en-US" sz="2400" dirty="0">
                <a:solidFill>
                  <a:srgbClr val="404040"/>
                </a:solidFill>
                <a:latin typeface="Carlito"/>
                <a:cs typeface="Carlito"/>
              </a:rPr>
              <a:t>us </a:t>
            </a:r>
            <a:r>
              <a:rPr lang="en-US" sz="2400" spc="-5" dirty="0">
                <a:solidFill>
                  <a:srgbClr val="404040"/>
                </a:solidFill>
                <a:latin typeface="Carlito"/>
                <a:cs typeface="Carlito"/>
              </a:rPr>
              <a:t>see how </a:t>
            </a:r>
            <a:r>
              <a:rPr lang="en-US" sz="2400" dirty="0">
                <a:solidFill>
                  <a:srgbClr val="404040"/>
                </a:solidFill>
                <a:latin typeface="Carlito"/>
                <a:cs typeface="Carlito"/>
              </a:rPr>
              <a:t>success </a:t>
            </a:r>
            <a:r>
              <a:rPr lang="en-US" sz="2400" spc="-10" dirty="0">
                <a:solidFill>
                  <a:srgbClr val="404040"/>
                </a:solidFill>
                <a:latin typeface="Carlito"/>
                <a:cs typeface="Carlito"/>
              </a:rPr>
              <a:t>varies </a:t>
            </a:r>
            <a:r>
              <a:rPr lang="en-US" sz="2400" spc="-20" dirty="0">
                <a:solidFill>
                  <a:srgbClr val="404040"/>
                </a:solidFill>
                <a:latin typeface="Carlito"/>
                <a:cs typeface="Carlito"/>
              </a:rPr>
              <a:t>across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5" dirty="0">
                <a:solidFill>
                  <a:srgbClr val="404040"/>
                </a:solidFill>
                <a:latin typeface="Carlito"/>
                <a:cs typeface="Carlito"/>
              </a:rPr>
              <a:t> </a:t>
            </a:r>
            <a:r>
              <a:rPr lang="en-US" sz="2400" dirty="0">
                <a:solidFill>
                  <a:srgbClr val="404040"/>
                </a:solidFill>
                <a:latin typeface="Carlito"/>
                <a:cs typeface="Carlito"/>
              </a:rPr>
              <a:t>and</a:t>
            </a:r>
            <a:endParaRPr lang="en-US" sz="2400" dirty="0">
              <a:latin typeface="Carlito"/>
              <a:cs typeface="Carlito"/>
            </a:endParaRPr>
          </a:p>
          <a:p>
            <a:pPr marL="12700">
              <a:lnSpc>
                <a:spcPts val="2350"/>
              </a:lnSpc>
            </a:pPr>
            <a:r>
              <a:rPr lang="en-US" sz="2400" spc="-20" dirty="0">
                <a:solidFill>
                  <a:srgbClr val="404040"/>
                </a:solidFill>
                <a:latin typeface="Carlito"/>
                <a:cs typeface="Carlito"/>
              </a:rPr>
              <a:t>booster </a:t>
            </a:r>
            <a:r>
              <a:rPr lang="en-US" sz="2400" spc="-25" dirty="0">
                <a:solidFill>
                  <a:srgbClr val="404040"/>
                </a:solidFill>
                <a:latin typeface="Carlito"/>
                <a:cs typeface="Carlito"/>
              </a:rPr>
              <a:t>version</a:t>
            </a:r>
            <a:r>
              <a:rPr lang="en-US" sz="2400" dirty="0">
                <a:solidFill>
                  <a:srgbClr val="404040"/>
                </a:solidFill>
                <a:latin typeface="Carlito"/>
                <a:cs typeface="Carlito"/>
              </a:rPr>
              <a:t> </a:t>
            </a:r>
            <a:r>
              <a:rPr lang="en-US" sz="2400" spc="-45" dirty="0">
                <a:solidFill>
                  <a:srgbClr val="404040"/>
                </a:solidFill>
                <a:latin typeface="Carlito"/>
                <a:cs typeface="Carlito"/>
              </a:rPr>
              <a:t>category.</a:t>
            </a:r>
            <a:endParaRPr lang="en-US" sz="2400" dirty="0">
              <a:latin typeface="Carlito"/>
              <a:cs typeface="Carlito"/>
            </a:endParaRPr>
          </a:p>
          <a:p>
            <a:r>
              <a:rPr lang="en-US" dirty="0"/>
              <a:t>https://github.com/JEALSON5/10.-Applied-Data-Science-Capstone/blob/main/spacex_dash_app.py</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smtClean="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smtClean="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250" dirty="0"/>
              <a:t>Predictive </a:t>
            </a:r>
            <a:r>
              <a:rPr lang="en-US" spc="-355" dirty="0"/>
              <a:t>analysis</a:t>
            </a:r>
            <a:r>
              <a:rPr lang="en-US" spc="-555" dirty="0"/>
              <a:t> </a:t>
            </a:r>
            <a:r>
              <a:rPr lang="en-US" spc="-280" dirty="0"/>
              <a:t>(Classification)</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6" name="object 2"/>
          <p:cNvSpPr/>
          <p:nvPr/>
        </p:nvSpPr>
        <p:spPr>
          <a:xfrm>
            <a:off x="990600" y="1729896"/>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7" name="object 4"/>
          <p:cNvSpPr txBox="1"/>
          <p:nvPr/>
        </p:nvSpPr>
        <p:spPr>
          <a:xfrm>
            <a:off x="865886" y="2487375"/>
            <a:ext cx="3061208" cy="2180725"/>
          </a:xfrm>
          <a:prstGeom prst="rect">
            <a:avLst/>
          </a:prstGeom>
        </p:spPr>
        <p:txBody>
          <a:bodyPr vert="horz" wrap="square" lIns="0" tIns="13335" rIns="0" bIns="0" rtlCol="0">
            <a:spAutoFit/>
          </a:bodyPr>
          <a:lstStyle/>
          <a:p>
            <a:pPr marL="12700">
              <a:lnSpc>
                <a:spcPct val="100000"/>
              </a:lnSpc>
              <a:spcBef>
                <a:spcPts val="105"/>
              </a:spcBef>
            </a:pPr>
            <a:r>
              <a:rPr sz="2000" u="heavy" dirty="0">
                <a:solidFill>
                  <a:srgbClr val="404040"/>
                </a:solidFill>
                <a:uFill>
                  <a:solidFill>
                    <a:srgbClr val="404040"/>
                  </a:solidFill>
                </a:uFill>
                <a:latin typeface="Carlito"/>
                <a:cs typeface="Carlito"/>
              </a:rPr>
              <a:t>GitHub</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IN" sz="2000" u="heavy" spc="-5" dirty="0">
              <a:solidFill>
                <a:srgbClr val="404040"/>
              </a:solidFill>
              <a:uFill>
                <a:solidFill>
                  <a:srgbClr val="404040"/>
                </a:solidFill>
              </a:uFill>
              <a:latin typeface="Carlito"/>
              <a:cs typeface="Carlito"/>
            </a:endParaRPr>
          </a:p>
          <a:p>
            <a:pPr marL="12700">
              <a:lnSpc>
                <a:spcPct val="100000"/>
              </a:lnSpc>
              <a:spcBef>
                <a:spcPts val="105"/>
              </a:spcBef>
            </a:pPr>
            <a:r>
              <a:rPr lang="en-IN" sz="2000" dirty="0">
                <a:latin typeface="Carlito"/>
                <a:cs typeface="Carlito"/>
              </a:rPr>
              <a:t>https://github.com/JEALSON5/10.-Applied-Data-Science-Capstone/blob/main/Machine%20Learning%20Prediction-checkpoint.ipynb</a:t>
            </a:r>
            <a:endParaRPr sz="2000" dirty="0">
              <a:latin typeface="Carlito"/>
              <a:cs typeface="Carlito"/>
            </a:endParaRPr>
          </a:p>
        </p:txBody>
      </p:sp>
      <p:grpSp>
        <p:nvGrpSpPr>
          <p:cNvPr id="8" name="object 5"/>
          <p:cNvGrpSpPr/>
          <p:nvPr/>
        </p:nvGrpSpPr>
        <p:grpSpPr>
          <a:xfrm>
            <a:off x="4307077" y="1825625"/>
            <a:ext cx="1938655" cy="1861247"/>
            <a:chOff x="3822191" y="1933955"/>
            <a:chExt cx="1938655" cy="1728470"/>
          </a:xfrm>
        </p:grpSpPr>
        <p:sp>
          <p:nvSpPr>
            <p:cNvPr id="9" name="object 6"/>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0" name="object 7"/>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11" name="object 8"/>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12" name="object 9"/>
          <p:cNvSpPr txBox="1"/>
          <p:nvPr/>
        </p:nvSpPr>
        <p:spPr>
          <a:xfrm>
            <a:off x="4483607" y="2244407"/>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3" name="object 10"/>
          <p:cNvSpPr txBox="1"/>
          <p:nvPr/>
        </p:nvSpPr>
        <p:spPr>
          <a:xfrm>
            <a:off x="4588764" y="2496756"/>
            <a:ext cx="1649346" cy="536685"/>
          </a:xfrm>
          <a:prstGeom prst="rect">
            <a:avLst/>
          </a:prstGeom>
        </p:spPr>
        <p:txBody>
          <a:bodyPr vert="horz" wrap="square" lIns="0" tIns="13335" rIns="0" bIns="0" rtlCol="0">
            <a:spAutoFit/>
          </a:bodyPr>
          <a:lstStyle/>
          <a:p>
            <a:pPr marL="12700">
              <a:lnSpc>
                <a:spcPct val="100000"/>
              </a:lnSpc>
              <a:spcBef>
                <a:spcPts val="105"/>
              </a:spcBef>
            </a:pPr>
            <a:r>
              <a:rPr sz="1700" dirty="0" smtClean="0">
                <a:solidFill>
                  <a:srgbClr val="FFFFFF"/>
                </a:solidFill>
                <a:latin typeface="Carlito"/>
                <a:cs typeface="Carlito"/>
              </a:rPr>
              <a:t>‘</a:t>
            </a:r>
            <a:r>
              <a:rPr lang="en-US" sz="1700" dirty="0" smtClean="0">
                <a:solidFill>
                  <a:srgbClr val="FFFFFF"/>
                </a:solidFill>
                <a:latin typeface="Carlito"/>
                <a:cs typeface="Carlito"/>
              </a:rPr>
              <a:t>         </a:t>
            </a:r>
            <a:r>
              <a:rPr sz="1700" dirty="0" smtClean="0">
                <a:solidFill>
                  <a:srgbClr val="FFFFFF"/>
                </a:solidFill>
                <a:latin typeface="Carlito"/>
                <a:cs typeface="Carlito"/>
              </a:rPr>
              <a:t>Class’ </a:t>
            </a:r>
            <a:r>
              <a:rPr sz="1700" spc="-15" dirty="0" smtClean="0">
                <a:solidFill>
                  <a:srgbClr val="FFFFFF"/>
                </a:solidFill>
                <a:latin typeface="Carlito"/>
                <a:cs typeface="Carlito"/>
              </a:rPr>
              <a:t>from</a:t>
            </a:r>
            <a:r>
              <a:rPr sz="1700" spc="-200" dirty="0" smtClean="0">
                <a:solidFill>
                  <a:srgbClr val="FFFFFF"/>
                </a:solidFill>
                <a:latin typeface="Carlito"/>
                <a:cs typeface="Carlito"/>
              </a:rPr>
              <a:t> </a:t>
            </a:r>
            <a:r>
              <a:rPr sz="1700" spc="-15" dirty="0">
                <a:solidFill>
                  <a:srgbClr val="FFFFFF"/>
                </a:solidFill>
                <a:latin typeface="Carlito"/>
                <a:cs typeface="Carlito"/>
              </a:rPr>
              <a:t>dataset</a:t>
            </a:r>
            <a:endParaRPr sz="1700" dirty="0">
              <a:latin typeface="Carlito"/>
              <a:cs typeface="Carlito"/>
            </a:endParaRPr>
          </a:p>
        </p:txBody>
      </p:sp>
      <p:grpSp>
        <p:nvGrpSpPr>
          <p:cNvPr id="14" name="object 11"/>
          <p:cNvGrpSpPr/>
          <p:nvPr/>
        </p:nvGrpSpPr>
        <p:grpSpPr>
          <a:xfrm>
            <a:off x="4307077" y="3400106"/>
            <a:ext cx="1938655" cy="1729739"/>
            <a:chOff x="3822191" y="3375659"/>
            <a:chExt cx="1938655" cy="1729739"/>
          </a:xfrm>
        </p:grpSpPr>
        <p:sp>
          <p:nvSpPr>
            <p:cNvPr id="15" name="object 12"/>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6" name="object 13"/>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7" name="object 14"/>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8" name="object 15"/>
          <p:cNvSpPr txBox="1"/>
          <p:nvPr/>
        </p:nvSpPr>
        <p:spPr>
          <a:xfrm>
            <a:off x="4495800" y="3568762"/>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dirty="0">
              <a:latin typeface="Carlito"/>
              <a:cs typeface="Carlito"/>
            </a:endParaRPr>
          </a:p>
        </p:txBody>
      </p:sp>
      <p:sp>
        <p:nvSpPr>
          <p:cNvPr id="19" name="object 16"/>
          <p:cNvSpPr txBox="1"/>
          <p:nvPr/>
        </p:nvSpPr>
        <p:spPr>
          <a:xfrm>
            <a:off x="4629912" y="3804729"/>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smtClean="0">
                <a:solidFill>
                  <a:srgbClr val="FFFFFF"/>
                </a:solidFill>
                <a:latin typeface="Carlito"/>
                <a:cs typeface="Carlito"/>
              </a:rPr>
              <a:t>Features</a:t>
            </a:r>
            <a:r>
              <a:rPr sz="1700" spc="-135" dirty="0" smtClean="0">
                <a:solidFill>
                  <a:srgbClr val="FFFFFF"/>
                </a:solidFill>
                <a:latin typeface="Carlito"/>
                <a:cs typeface="Carlito"/>
              </a:rPr>
              <a:t> </a:t>
            </a:r>
            <a:r>
              <a:rPr sz="1700" dirty="0">
                <a:solidFill>
                  <a:srgbClr val="FFFFFF"/>
                </a:solidFill>
                <a:latin typeface="Carlito"/>
                <a:cs typeface="Carlito"/>
              </a:rPr>
              <a:t>using</a:t>
            </a:r>
            <a:endParaRPr sz="1700" dirty="0">
              <a:latin typeface="Carlito"/>
              <a:cs typeface="Carlito"/>
            </a:endParaRPr>
          </a:p>
        </p:txBody>
      </p:sp>
      <p:sp>
        <p:nvSpPr>
          <p:cNvPr id="20" name="object 17"/>
          <p:cNvSpPr txBox="1"/>
          <p:nvPr/>
        </p:nvSpPr>
        <p:spPr>
          <a:xfrm>
            <a:off x="4582668" y="4042473"/>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smtClean="0">
                <a:solidFill>
                  <a:srgbClr val="FFFFFF"/>
                </a:solidFill>
                <a:latin typeface="Carlito"/>
                <a:cs typeface="Carlito"/>
              </a:rPr>
              <a:t>Standard</a:t>
            </a:r>
            <a:r>
              <a:rPr sz="1700" spc="-200" dirty="0" smtClean="0">
                <a:solidFill>
                  <a:srgbClr val="FFFFFF"/>
                </a:solidFill>
                <a:latin typeface="Carlito"/>
                <a:cs typeface="Carlito"/>
              </a:rPr>
              <a:t> </a:t>
            </a:r>
            <a:r>
              <a:rPr sz="1700" spc="-5" dirty="0" smtClean="0">
                <a:solidFill>
                  <a:srgbClr val="FFFFFF"/>
                </a:solidFill>
                <a:latin typeface="Carlito"/>
                <a:cs typeface="Carlito"/>
              </a:rPr>
              <a:t>Scaler</a:t>
            </a:r>
            <a:endParaRPr sz="1700" dirty="0">
              <a:latin typeface="Carlito"/>
              <a:cs typeface="Carlito"/>
            </a:endParaRPr>
          </a:p>
        </p:txBody>
      </p:sp>
      <p:grpSp>
        <p:nvGrpSpPr>
          <p:cNvPr id="21" name="object 18"/>
          <p:cNvGrpSpPr/>
          <p:nvPr/>
        </p:nvGrpSpPr>
        <p:grpSpPr>
          <a:xfrm>
            <a:off x="4307077" y="4843335"/>
            <a:ext cx="2950845" cy="1169035"/>
            <a:chOff x="3822191" y="4818888"/>
            <a:chExt cx="2950845" cy="1169035"/>
          </a:xfrm>
        </p:grpSpPr>
        <p:sp>
          <p:nvSpPr>
            <p:cNvPr id="22" name="object 19"/>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3" name="object 20"/>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24" name="object 21"/>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5" name="object 22"/>
          <p:cNvSpPr txBox="1"/>
          <p:nvPr/>
        </p:nvSpPr>
        <p:spPr>
          <a:xfrm>
            <a:off x="4588764" y="5129288"/>
            <a:ext cx="1344930" cy="536685"/>
          </a:xfrm>
          <a:prstGeom prst="rect">
            <a:avLst/>
          </a:prstGeom>
        </p:spPr>
        <p:txBody>
          <a:bodyPr vert="horz" wrap="square" lIns="0" tIns="13335" rIns="0" bIns="0" rtlCol="0">
            <a:spAutoFit/>
          </a:bodyPr>
          <a:lstStyle/>
          <a:p>
            <a:pPr marL="12700">
              <a:lnSpc>
                <a:spcPct val="100000"/>
              </a:lnSpc>
              <a:spcBef>
                <a:spcPts val="105"/>
              </a:spcBef>
            </a:pPr>
            <a:r>
              <a:rPr sz="1700" spc="-30" dirty="0" err="1" smtClean="0">
                <a:solidFill>
                  <a:srgbClr val="FFFFFF"/>
                </a:solidFill>
                <a:latin typeface="Carlito"/>
                <a:cs typeface="Carlito"/>
              </a:rPr>
              <a:t>Train_test_s</a:t>
            </a:r>
            <a:r>
              <a:rPr lang="en-US" sz="1700" spc="-30" dirty="0" err="1" smtClean="0">
                <a:solidFill>
                  <a:srgbClr val="FFFFFF"/>
                </a:solidFill>
                <a:latin typeface="Carlito"/>
                <a:cs typeface="Carlito"/>
              </a:rPr>
              <a:t>pl</a:t>
            </a:r>
            <a:r>
              <a:rPr sz="1700" spc="-30" dirty="0" err="1" smtClean="0">
                <a:solidFill>
                  <a:srgbClr val="FFFFFF"/>
                </a:solidFill>
                <a:latin typeface="Carlito"/>
                <a:cs typeface="Carlito"/>
              </a:rPr>
              <a:t>it</a:t>
            </a:r>
            <a:endParaRPr sz="1700" dirty="0">
              <a:latin typeface="Carlito"/>
              <a:cs typeface="Carlito"/>
            </a:endParaRPr>
          </a:p>
        </p:txBody>
      </p:sp>
      <p:sp>
        <p:nvSpPr>
          <p:cNvPr id="26" name="object 23"/>
          <p:cNvSpPr txBox="1"/>
          <p:nvPr/>
        </p:nvSpPr>
        <p:spPr>
          <a:xfrm>
            <a:off x="5068824" y="5366194"/>
            <a:ext cx="411480" cy="536044"/>
          </a:xfrm>
          <a:prstGeom prst="rect">
            <a:avLst/>
          </a:prstGeom>
        </p:spPr>
        <p:txBody>
          <a:bodyPr vert="horz" wrap="square" lIns="0" tIns="12700" rIns="0" bIns="0" rtlCol="0">
            <a:spAutoFit/>
          </a:bodyPr>
          <a:lstStyle/>
          <a:p>
            <a:pPr marL="12700">
              <a:lnSpc>
                <a:spcPct val="100000"/>
              </a:lnSpc>
              <a:spcBef>
                <a:spcPts val="100"/>
              </a:spcBef>
            </a:pPr>
            <a:r>
              <a:rPr sz="1700" dirty="0" smtClean="0">
                <a:solidFill>
                  <a:srgbClr val="FFFFFF"/>
                </a:solidFill>
                <a:latin typeface="Carlito"/>
                <a:cs typeface="Carlito"/>
              </a:rPr>
              <a:t>d</a:t>
            </a:r>
            <a:r>
              <a:rPr sz="1700" spc="-25" dirty="0" smtClean="0">
                <a:solidFill>
                  <a:srgbClr val="FFFFFF"/>
                </a:solidFill>
                <a:latin typeface="Carlito"/>
                <a:cs typeface="Carlito"/>
              </a:rPr>
              <a:t>a</a:t>
            </a:r>
            <a:r>
              <a:rPr lang="en-US" sz="1700" spc="-45" dirty="0">
                <a:solidFill>
                  <a:srgbClr val="FFFFFF"/>
                </a:solidFill>
                <a:latin typeface="Carlito"/>
                <a:cs typeface="Carlito"/>
              </a:rPr>
              <a:t>t</a:t>
            </a:r>
            <a:r>
              <a:rPr sz="1700" dirty="0" smtClean="0">
                <a:solidFill>
                  <a:srgbClr val="FFFFFF"/>
                </a:solidFill>
                <a:latin typeface="Carlito"/>
                <a:cs typeface="Carlito"/>
              </a:rPr>
              <a:t>a</a:t>
            </a:r>
            <a:endParaRPr sz="1700" dirty="0">
              <a:latin typeface="Carlito"/>
              <a:cs typeface="Carlito"/>
            </a:endParaRPr>
          </a:p>
        </p:txBody>
      </p:sp>
      <p:grpSp>
        <p:nvGrpSpPr>
          <p:cNvPr id="27" name="object 24"/>
          <p:cNvGrpSpPr/>
          <p:nvPr/>
        </p:nvGrpSpPr>
        <p:grpSpPr>
          <a:xfrm>
            <a:off x="6865874" y="3697287"/>
            <a:ext cx="1938655" cy="2479676"/>
            <a:chOff x="6380988" y="3672840"/>
            <a:chExt cx="1938655" cy="2315210"/>
          </a:xfrm>
        </p:grpSpPr>
        <p:sp>
          <p:nvSpPr>
            <p:cNvPr id="28" name="object 25"/>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9" name="object 26"/>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30" name="object 27"/>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31" name="object 28"/>
          <p:cNvSpPr txBox="1"/>
          <p:nvPr/>
        </p:nvSpPr>
        <p:spPr>
          <a:xfrm>
            <a:off x="7220712" y="5011356"/>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2" name="object 29"/>
          <p:cNvSpPr txBox="1"/>
          <p:nvPr/>
        </p:nvSpPr>
        <p:spPr>
          <a:xfrm>
            <a:off x="6970776" y="5241480"/>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dirty="0">
              <a:latin typeface="Carlito"/>
              <a:cs typeface="Carlito"/>
            </a:endParaRPr>
          </a:p>
        </p:txBody>
      </p:sp>
      <p:grpSp>
        <p:nvGrpSpPr>
          <p:cNvPr id="33" name="object 30"/>
          <p:cNvGrpSpPr/>
          <p:nvPr/>
        </p:nvGrpSpPr>
        <p:grpSpPr>
          <a:xfrm>
            <a:off x="6865874" y="2254058"/>
            <a:ext cx="1938655" cy="2316480"/>
            <a:chOff x="6380988" y="2229611"/>
            <a:chExt cx="1938655" cy="2316480"/>
          </a:xfrm>
        </p:grpSpPr>
        <p:sp>
          <p:nvSpPr>
            <p:cNvPr id="34" name="object 31"/>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5" name="object 32"/>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36" name="object 33"/>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7" name="object 34"/>
          <p:cNvSpPr txBox="1"/>
          <p:nvPr/>
        </p:nvSpPr>
        <p:spPr>
          <a:xfrm>
            <a:off x="7031481" y="3449891"/>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8" name="object 35"/>
          <p:cNvSpPr txBox="1"/>
          <p:nvPr/>
        </p:nvSpPr>
        <p:spPr>
          <a:xfrm>
            <a:off x="7087869" y="3685475"/>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dirty="0">
              <a:latin typeface="Carlito"/>
              <a:cs typeface="Carlito"/>
            </a:endParaRPr>
          </a:p>
        </p:txBody>
      </p:sp>
      <p:sp>
        <p:nvSpPr>
          <p:cNvPr id="39" name="object 36"/>
          <p:cNvSpPr txBox="1"/>
          <p:nvPr/>
        </p:nvSpPr>
        <p:spPr>
          <a:xfrm>
            <a:off x="7020814" y="3923855"/>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dirty="0">
              <a:latin typeface="Carlito"/>
              <a:cs typeface="Carlito"/>
            </a:endParaRPr>
          </a:p>
        </p:txBody>
      </p:sp>
      <p:sp>
        <p:nvSpPr>
          <p:cNvPr id="40" name="object 37"/>
          <p:cNvSpPr txBox="1"/>
          <p:nvPr/>
        </p:nvSpPr>
        <p:spPr>
          <a:xfrm>
            <a:off x="7280147" y="4160074"/>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41" name="object 38"/>
          <p:cNvGrpSpPr/>
          <p:nvPr/>
        </p:nvGrpSpPr>
        <p:grpSpPr>
          <a:xfrm>
            <a:off x="6865874" y="1958402"/>
            <a:ext cx="2950845" cy="1169035"/>
            <a:chOff x="6380988" y="1933955"/>
            <a:chExt cx="2950845" cy="1169035"/>
          </a:xfrm>
        </p:grpSpPr>
        <p:sp>
          <p:nvSpPr>
            <p:cNvPr id="42" name="object 39"/>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3" name="object 40"/>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44" name="object 41"/>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5" name="object 42"/>
          <p:cNvSpPr txBox="1"/>
          <p:nvPr/>
        </p:nvSpPr>
        <p:spPr>
          <a:xfrm>
            <a:off x="7098792" y="2244407"/>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6" name="object 43"/>
          <p:cNvSpPr txBox="1"/>
          <p:nvPr/>
        </p:nvSpPr>
        <p:spPr>
          <a:xfrm>
            <a:off x="7290816" y="2480627"/>
            <a:ext cx="1071880" cy="536685"/>
          </a:xfrm>
          <a:prstGeom prst="rect">
            <a:avLst/>
          </a:prstGeom>
        </p:spPr>
        <p:txBody>
          <a:bodyPr vert="horz" wrap="square" lIns="0" tIns="13335" rIns="0" bIns="0" rtlCol="0">
            <a:spAutoFit/>
          </a:bodyPr>
          <a:lstStyle/>
          <a:p>
            <a:pPr marL="12700">
              <a:lnSpc>
                <a:spcPct val="100000"/>
              </a:lnSpc>
              <a:spcBef>
                <a:spcPts val="105"/>
              </a:spcBef>
            </a:pPr>
            <a:r>
              <a:rPr lang="en-US" sz="1700" dirty="0" smtClean="0">
                <a:solidFill>
                  <a:srgbClr val="FFFFFF"/>
                </a:solidFill>
                <a:latin typeface="Carlito"/>
                <a:cs typeface="Carlito"/>
              </a:rPr>
              <a:t> </a:t>
            </a:r>
            <a:r>
              <a:rPr sz="1700" dirty="0" smtClean="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dirty="0">
              <a:latin typeface="Carlito"/>
              <a:cs typeface="Carlito"/>
            </a:endParaRPr>
          </a:p>
        </p:txBody>
      </p:sp>
      <p:grpSp>
        <p:nvGrpSpPr>
          <p:cNvPr id="47" name="object 44"/>
          <p:cNvGrpSpPr/>
          <p:nvPr/>
        </p:nvGrpSpPr>
        <p:grpSpPr>
          <a:xfrm>
            <a:off x="9423145" y="1958402"/>
            <a:ext cx="1938655" cy="1728470"/>
            <a:chOff x="8938259" y="1933955"/>
            <a:chExt cx="1938655" cy="1728470"/>
          </a:xfrm>
        </p:grpSpPr>
        <p:sp>
          <p:nvSpPr>
            <p:cNvPr id="48" name="object 45"/>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9" name="object 46"/>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50" name="object 47"/>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51" name="object 48"/>
          <p:cNvSpPr txBox="1"/>
          <p:nvPr/>
        </p:nvSpPr>
        <p:spPr>
          <a:xfrm>
            <a:off x="9625583" y="2244407"/>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dirty="0">
              <a:latin typeface="Carlito"/>
              <a:cs typeface="Carlito"/>
            </a:endParaRPr>
          </a:p>
        </p:txBody>
      </p:sp>
      <p:sp>
        <p:nvSpPr>
          <p:cNvPr id="52" name="object 49"/>
          <p:cNvSpPr txBox="1"/>
          <p:nvPr/>
        </p:nvSpPr>
        <p:spPr>
          <a:xfrm>
            <a:off x="9784079" y="2480627"/>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grpSp>
        <p:nvGrpSpPr>
          <p:cNvPr id="53" name="object 50"/>
          <p:cNvGrpSpPr/>
          <p:nvPr/>
        </p:nvGrpSpPr>
        <p:grpSpPr>
          <a:xfrm>
            <a:off x="9423145" y="3400106"/>
            <a:ext cx="1938655" cy="1170305"/>
            <a:chOff x="8938259" y="3375659"/>
            <a:chExt cx="1938655" cy="1170305"/>
          </a:xfrm>
        </p:grpSpPr>
        <p:sp>
          <p:nvSpPr>
            <p:cNvPr id="54" name="object 51"/>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55" name="object 52"/>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6" name="object 53"/>
          <p:cNvSpPr txBox="1"/>
          <p:nvPr/>
        </p:nvSpPr>
        <p:spPr>
          <a:xfrm>
            <a:off x="9540240" y="3680904"/>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123572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4962525"/>
            <a:ext cx="10245975" cy="13525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r>
              <a:rPr lang="en-US" sz="1800" dirty="0"/>
              <a:t>This is a preview of the </a:t>
            </a:r>
            <a:r>
              <a:rPr lang="en-US" sz="1800" dirty="0" err="1"/>
              <a:t>Plotly</a:t>
            </a:r>
            <a:r>
              <a:rPr lang="en-US" sz="1800" dirty="0"/>
              <a:t> dashboard. The following sides will show the results of EDA with  visualization, EDA with SQL, Interactive Map with Folium, and finally the results of our model with  about 83% accuracy.</a:t>
            </a:r>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xmlns=""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525" y="1430336"/>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4610100"/>
            <a:ext cx="11136239" cy="17049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2068513"/>
            <a:ext cx="12101513"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4276725"/>
            <a:ext cx="11021939" cy="16046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5095876"/>
            <a:ext cx="10687961" cy="147637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22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(27) has the around 50% success rate but largest sample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p:cNvSpPr/>
          <p:nvPr/>
        </p:nvSpPr>
        <p:spPr>
          <a:xfrm>
            <a:off x="789061" y="1424482"/>
            <a:ext cx="5430011" cy="3514344"/>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6781800" y="1762810"/>
            <a:ext cx="2076450" cy="2031325"/>
          </a:xfrm>
          <a:prstGeom prst="rect">
            <a:avLst/>
          </a:prstGeom>
        </p:spPr>
        <p:txBody>
          <a:bodyPr wrap="square">
            <a:spAutoFit/>
          </a:bodyPr>
          <a:lstStyle/>
          <a:p>
            <a:pPr marL="12700" marR="5080">
              <a:lnSpc>
                <a:spcPct val="100000"/>
              </a:lnSpc>
              <a:spcBef>
                <a:spcPts val="100"/>
              </a:spcBef>
            </a:pPr>
            <a:r>
              <a:rPr lang="en-US" spc="-5" dirty="0">
                <a:latin typeface="Carlito"/>
                <a:cs typeface="Carlito"/>
              </a:rPr>
              <a:t>Success </a:t>
            </a:r>
            <a:r>
              <a:rPr lang="en-US" spc="-25" dirty="0">
                <a:latin typeface="Carlito"/>
                <a:cs typeface="Carlito"/>
              </a:rPr>
              <a:t>Rate </a:t>
            </a:r>
            <a:r>
              <a:rPr lang="en-US" spc="-20" dirty="0">
                <a:latin typeface="Carlito"/>
                <a:cs typeface="Carlito"/>
              </a:rPr>
              <a:t>Scale</a:t>
            </a:r>
            <a:r>
              <a:rPr lang="en-US" spc="-65" dirty="0">
                <a:latin typeface="Carlito"/>
                <a:cs typeface="Carlito"/>
              </a:rPr>
              <a:t> </a:t>
            </a:r>
            <a:r>
              <a:rPr lang="en-US" spc="-5" dirty="0">
                <a:latin typeface="Carlito"/>
                <a:cs typeface="Carlito"/>
              </a:rPr>
              <a:t>with  </a:t>
            </a:r>
            <a:r>
              <a:rPr lang="en-US" dirty="0">
                <a:latin typeface="Carlito"/>
                <a:cs typeface="Carlito"/>
              </a:rPr>
              <a:t>0 as</a:t>
            </a:r>
            <a:r>
              <a:rPr lang="en-US" spc="-70" dirty="0">
                <a:latin typeface="Carlito"/>
                <a:cs typeface="Carlito"/>
              </a:rPr>
              <a:t> </a:t>
            </a:r>
            <a:r>
              <a:rPr lang="en-US" spc="-5" dirty="0">
                <a:latin typeface="Carlito"/>
                <a:cs typeface="Carlito"/>
              </a:rPr>
              <a:t>0%</a:t>
            </a:r>
            <a:endParaRPr lang="en-US" dirty="0">
              <a:latin typeface="Carlito"/>
              <a:cs typeface="Carlito"/>
            </a:endParaRPr>
          </a:p>
          <a:p>
            <a:pPr marL="12700" marR="1182370">
              <a:lnSpc>
                <a:spcPct val="100000"/>
              </a:lnSpc>
            </a:pPr>
            <a:r>
              <a:rPr lang="en-US" dirty="0">
                <a:latin typeface="Carlito"/>
                <a:cs typeface="Carlito"/>
              </a:rPr>
              <a:t>0.6 as</a:t>
            </a:r>
            <a:r>
              <a:rPr lang="en-US" spc="-195" dirty="0">
                <a:latin typeface="Carlito"/>
                <a:cs typeface="Carlito"/>
              </a:rPr>
              <a:t> </a:t>
            </a:r>
            <a:r>
              <a:rPr lang="en-US" dirty="0">
                <a:latin typeface="Carlito"/>
                <a:cs typeface="Carlito"/>
              </a:rPr>
              <a:t>60%  1 as</a:t>
            </a:r>
            <a:r>
              <a:rPr lang="en-US" spc="-125" dirty="0">
                <a:latin typeface="Carlito"/>
                <a:cs typeface="Carlito"/>
              </a:rPr>
              <a:t> </a:t>
            </a:r>
            <a:r>
              <a:rPr lang="en-US" spc="-5" dirty="0">
                <a:latin typeface="Carlito"/>
                <a:cs typeface="Carlito"/>
              </a:rPr>
              <a:t>100%</a:t>
            </a:r>
            <a:endParaRPr lang="en-US"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5105399"/>
            <a:ext cx="10593314" cy="1628775"/>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1390649" y="4235709"/>
            <a:ext cx="8334375" cy="369332"/>
          </a:xfrm>
          <a:prstGeom prst="rect">
            <a:avLst/>
          </a:prstGeom>
        </p:spPr>
        <p:txBody>
          <a:bodyPr wrap="square">
            <a:spAutoFit/>
          </a:bodyPr>
          <a:lstStyle/>
          <a:p>
            <a:pPr marL="12700">
              <a:lnSpc>
                <a:spcPct val="100000"/>
              </a:lnSpc>
              <a:spcBef>
                <a:spcPts val="95"/>
              </a:spcBef>
            </a:pPr>
            <a:r>
              <a:rPr lang="en-US" spc="-20" dirty="0">
                <a:latin typeface="Carlito"/>
                <a:cs typeface="Carlito"/>
              </a:rPr>
              <a:t>Green indicates successful </a:t>
            </a:r>
            <a:r>
              <a:rPr lang="en-US" spc="-10" dirty="0">
                <a:latin typeface="Carlito"/>
                <a:cs typeface="Carlito"/>
              </a:rPr>
              <a:t>launch; </a:t>
            </a:r>
            <a:r>
              <a:rPr lang="en-US" spc="-15" dirty="0">
                <a:latin typeface="Carlito"/>
                <a:cs typeface="Carlito"/>
              </a:rPr>
              <a:t>Purple </a:t>
            </a:r>
            <a:r>
              <a:rPr lang="en-US" spc="-20" dirty="0">
                <a:latin typeface="Carlito"/>
                <a:cs typeface="Carlito"/>
              </a:rPr>
              <a:t>indicates unsuccessful</a:t>
            </a:r>
            <a:r>
              <a:rPr lang="en-US" spc="185" dirty="0">
                <a:latin typeface="Carlito"/>
                <a:cs typeface="Carlito"/>
              </a:rPr>
              <a:t> </a:t>
            </a:r>
            <a:r>
              <a:rPr lang="en-US" spc="-10" dirty="0">
                <a:latin typeface="Carlito"/>
                <a:cs typeface="Carlito"/>
              </a:rPr>
              <a:t>launch.</a:t>
            </a:r>
            <a:endParaRPr lang="en-US"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4648200"/>
            <a:ext cx="10687961" cy="19812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457200" y="4067860"/>
            <a:ext cx="11000772" cy="369332"/>
          </a:xfrm>
          <a:prstGeom prst="rect">
            <a:avLst/>
          </a:prstGeom>
        </p:spPr>
        <p:txBody>
          <a:bodyPr wrap="square">
            <a:spAutoFit/>
          </a:bodyPr>
          <a:lstStyle/>
          <a:p>
            <a:pPr marL="12700">
              <a:lnSpc>
                <a:spcPct val="100000"/>
              </a:lnSpc>
              <a:spcBef>
                <a:spcPts val="95"/>
              </a:spcBef>
            </a:pPr>
            <a:r>
              <a:rPr lang="en-US" spc="-20" dirty="0">
                <a:latin typeface="Carlito"/>
                <a:cs typeface="Carlito"/>
              </a:rPr>
              <a:t>Green indicates successful </a:t>
            </a:r>
            <a:r>
              <a:rPr lang="en-US" spc="-10" dirty="0">
                <a:latin typeface="Carlito"/>
                <a:cs typeface="Carlito"/>
              </a:rPr>
              <a:t>launch; </a:t>
            </a:r>
            <a:r>
              <a:rPr lang="en-US" spc="-15" dirty="0">
                <a:latin typeface="Carlito"/>
                <a:cs typeface="Carlito"/>
              </a:rPr>
              <a:t>Purple </a:t>
            </a:r>
            <a:r>
              <a:rPr lang="en-US" spc="-20" dirty="0">
                <a:latin typeface="Carlito"/>
                <a:cs typeface="Carlito"/>
              </a:rPr>
              <a:t>indicates unsuccessful</a:t>
            </a:r>
            <a:r>
              <a:rPr lang="en-US" spc="185" dirty="0">
                <a:latin typeface="Carlito"/>
                <a:cs typeface="Carlito"/>
              </a:rPr>
              <a:t> </a:t>
            </a:r>
            <a:r>
              <a:rPr lang="en-US" spc="-10" dirty="0">
                <a:latin typeface="Carlito"/>
                <a:cs typeface="Carlito"/>
              </a:rPr>
              <a:t>launch.</a:t>
            </a:r>
            <a:endParaRPr lang="en-US" dirty="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409700"/>
            <a:ext cx="10766372" cy="50175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Rectangle 1"/>
          <p:cNvSpPr/>
          <p:nvPr/>
        </p:nvSpPr>
        <p:spPr>
          <a:xfrm>
            <a:off x="770011" y="1267242"/>
            <a:ext cx="10440914" cy="4062651"/>
          </a:xfrm>
          <a:prstGeom prst="rect">
            <a:avLst/>
          </a:prstGeom>
        </p:spPr>
        <p:txBody>
          <a:bodyPr wrap="square">
            <a:spAutoFit/>
          </a:bodyPr>
          <a:lstStyle/>
          <a:p>
            <a:endParaRPr lang="en-US" dirty="0"/>
          </a:p>
          <a:p>
            <a:pPr marL="457200" indent="-457200">
              <a:buFont typeface="+mj-lt"/>
              <a:buAutoNum type="arabicPeriod"/>
            </a:pPr>
            <a:r>
              <a:rPr lang="en-US" sz="2000" dirty="0" smtClean="0"/>
              <a:t>Collected </a:t>
            </a:r>
            <a:r>
              <a:rPr lang="en-US" sz="2000" dirty="0"/>
              <a:t>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000" dirty="0" err="1"/>
              <a:t>GridSearchCV</a:t>
            </a:r>
            <a:r>
              <a:rPr lang="en-US" sz="2000" dirty="0"/>
              <a:t> to find best parameters for machine learning  models. Visualize accuracy score of all models</a:t>
            </a:r>
            <a:r>
              <a:rPr lang="en-US" sz="2000" dirty="0" smtClean="0"/>
              <a:t>.</a:t>
            </a:r>
          </a:p>
          <a:p>
            <a:pPr marL="457200" indent="-457200">
              <a:buFont typeface="+mj-lt"/>
              <a:buAutoNum type="arabicPeriod"/>
            </a:pPr>
            <a:endParaRPr lang="en-US" sz="2000" dirty="0"/>
          </a:p>
          <a:p>
            <a:pPr marL="457200" indent="-457200">
              <a:buFont typeface="+mj-lt"/>
              <a:buAutoNum type="arabicPeriod"/>
            </a:pPr>
            <a:endParaRPr lang="en-US" sz="2000" dirty="0" smtClean="0"/>
          </a:p>
          <a:p>
            <a:pPr marL="457200" indent="-457200">
              <a:buFont typeface="+mj-lt"/>
              <a:buAutoNum type="arabicPeriod"/>
            </a:pPr>
            <a:endParaRPr lang="en-US" sz="2000" dirty="0"/>
          </a:p>
          <a:p>
            <a:pPr marL="457200" indent="-457200">
              <a:buFont typeface="+mj-lt"/>
              <a:buAutoNum type="arabicPeriod"/>
            </a:pPr>
            <a:r>
              <a:rPr lang="en-US" sz="2000" dirty="0" smtClean="0"/>
              <a:t>Four </a:t>
            </a:r>
            <a:r>
              <a:rPr lang="en-US" sz="2000" dirty="0"/>
              <a:t>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rot="10800000" flipV="1">
            <a:off x="770011" y="5200648"/>
            <a:ext cx="10212314" cy="13239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p:cNvSpPr/>
          <p:nvPr/>
        </p:nvSpPr>
        <p:spPr>
          <a:xfrm>
            <a:off x="770011" y="1836800"/>
            <a:ext cx="4565904" cy="3049524"/>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5876924" y="2320409"/>
            <a:ext cx="1552095" cy="1200329"/>
          </a:xfrm>
          <a:prstGeom prst="rect">
            <a:avLst/>
          </a:prstGeom>
        </p:spPr>
        <p:txBody>
          <a:bodyPr wrap="square">
            <a:spAutoFit/>
          </a:bodyPr>
          <a:lstStyle/>
          <a:p>
            <a:pPr marL="12700" marR="5080">
              <a:lnSpc>
                <a:spcPct val="100000"/>
              </a:lnSpc>
              <a:spcBef>
                <a:spcPts val="95"/>
              </a:spcBef>
            </a:pPr>
            <a:r>
              <a:rPr lang="en-US" spc="-20" dirty="0">
                <a:latin typeface="Carlito"/>
                <a:cs typeface="Carlito"/>
              </a:rPr>
              <a:t>95% confidence interval  </a:t>
            </a:r>
            <a:r>
              <a:rPr lang="en-US" spc="-10" dirty="0">
                <a:latin typeface="Carlito"/>
                <a:cs typeface="Carlito"/>
              </a:rPr>
              <a:t>(light blue</a:t>
            </a:r>
            <a:r>
              <a:rPr lang="en-US" spc="-100" dirty="0">
                <a:latin typeface="Carlito"/>
                <a:cs typeface="Carlito"/>
              </a:rPr>
              <a:t> </a:t>
            </a:r>
            <a:r>
              <a:rPr lang="en-US" spc="-10" dirty="0">
                <a:latin typeface="Carlito"/>
                <a:cs typeface="Carlito"/>
              </a:rPr>
              <a:t>shading)</a:t>
            </a:r>
            <a:endParaRPr lang="en-US"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4248150" y="1825625"/>
            <a:ext cx="626744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unique launch site names from database.</a:t>
            </a:r>
          </a:p>
          <a:p>
            <a:pPr>
              <a:lnSpc>
                <a:spcPct val="100000"/>
              </a:lnSpc>
              <a:spcBef>
                <a:spcPts val="1400"/>
              </a:spcBef>
            </a:pPr>
            <a:r>
              <a:rPr lang="en-US" sz="2200" dirty="0">
                <a:solidFill>
                  <a:schemeClr val="accent3">
                    <a:lumMod val="25000"/>
                  </a:schemeClr>
                </a:solidFill>
                <a:latin typeface="Abadi" panose="020B0604020104020204" pitchFamily="34" charset="0"/>
              </a:rPr>
              <a:t>CCAFS SLC-40 and CCAFSSLC-40 likely all represent the same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with data entry errors.</a:t>
            </a:r>
          </a:p>
          <a:p>
            <a:pPr>
              <a:lnSpc>
                <a:spcPct val="100000"/>
              </a:lnSpc>
              <a:spcBef>
                <a:spcPts val="1400"/>
              </a:spcBef>
            </a:pPr>
            <a:r>
              <a:rPr lang="en-US" sz="2200" dirty="0">
                <a:solidFill>
                  <a:schemeClr val="accent3">
                    <a:lumMod val="25000"/>
                  </a:schemeClr>
                </a:solidFill>
                <a:latin typeface="Abadi" panose="020B0604020104020204" pitchFamily="34" charset="0"/>
              </a:rPr>
              <a:t>CCAFS LC-40 was the previous name.  Likely only 3 unique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CCAFS SLC-40, KSC LC-39A, 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p:cNvSpPr/>
          <p:nvPr/>
        </p:nvSpPr>
        <p:spPr>
          <a:xfrm>
            <a:off x="770011" y="2362961"/>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9305925" y="1825625"/>
            <a:ext cx="1979685" cy="3359022"/>
          </a:xfrm>
          <a:prstGeom prst="rect">
            <a:avLst/>
          </a:prstGeom>
        </p:spPr>
        <p:txBody>
          <a:bodyPr>
            <a:normAutofit/>
          </a:bodyPr>
          <a:lstStyle/>
          <a:p>
            <a:pPr marL="12700" marR="5080">
              <a:lnSpc>
                <a:spcPts val="2160"/>
              </a:lnSpc>
              <a:spcBef>
                <a:spcPts val="375"/>
              </a:spcBef>
            </a:pPr>
            <a:r>
              <a:rPr lang="en-US" sz="2400" spc="-35" dirty="0">
                <a:solidFill>
                  <a:srgbClr val="404040"/>
                </a:solidFill>
                <a:latin typeface="Carlito"/>
                <a:cs typeface="Carlito"/>
              </a:rPr>
              <a:t>First </a:t>
            </a:r>
            <a:r>
              <a:rPr lang="en-US" sz="2400" spc="-20" dirty="0">
                <a:solidFill>
                  <a:srgbClr val="404040"/>
                </a:solidFill>
                <a:latin typeface="Carlito"/>
                <a:cs typeface="Carlito"/>
              </a:rPr>
              <a:t>five </a:t>
            </a:r>
            <a:r>
              <a:rPr lang="en-US" sz="2400" spc="-5" dirty="0">
                <a:solidFill>
                  <a:srgbClr val="404040"/>
                </a:solidFill>
                <a:latin typeface="Carlito"/>
                <a:cs typeface="Carlito"/>
              </a:rPr>
              <a:t>entries  </a:t>
            </a:r>
            <a:r>
              <a:rPr lang="en-US" sz="2400" dirty="0">
                <a:solidFill>
                  <a:srgbClr val="404040"/>
                </a:solidFill>
                <a:latin typeface="Carlito"/>
                <a:cs typeface="Carlito"/>
              </a:rPr>
              <a:t>in </a:t>
            </a:r>
            <a:r>
              <a:rPr lang="en-US" sz="2400" spc="-5" dirty="0">
                <a:solidFill>
                  <a:srgbClr val="404040"/>
                </a:solidFill>
                <a:latin typeface="Carlito"/>
                <a:cs typeface="Carlito"/>
              </a:rPr>
              <a:t>database with  Launch </a:t>
            </a:r>
            <a:r>
              <a:rPr lang="en-US" sz="2400" spc="-15" dirty="0">
                <a:solidFill>
                  <a:srgbClr val="404040"/>
                </a:solidFill>
                <a:latin typeface="Carlito"/>
                <a:cs typeface="Carlito"/>
              </a:rPr>
              <a:t>Site</a:t>
            </a:r>
            <a:r>
              <a:rPr lang="en-US" sz="2400" spc="-100" dirty="0">
                <a:solidFill>
                  <a:srgbClr val="404040"/>
                </a:solidFill>
                <a:latin typeface="Carlito"/>
                <a:cs typeface="Carlito"/>
              </a:rPr>
              <a:t> </a:t>
            </a:r>
            <a:r>
              <a:rPr lang="en-US" sz="2400" spc="-5" dirty="0">
                <a:solidFill>
                  <a:srgbClr val="404040"/>
                </a:solidFill>
                <a:latin typeface="Carlito"/>
                <a:cs typeface="Carlito"/>
              </a:rPr>
              <a:t>name  </a:t>
            </a:r>
            <a:r>
              <a:rPr lang="en-US" sz="2400" dirty="0">
                <a:solidFill>
                  <a:srgbClr val="404040"/>
                </a:solidFill>
                <a:latin typeface="Carlito"/>
                <a:cs typeface="Carlito"/>
              </a:rPr>
              <a:t>beginning </a:t>
            </a:r>
            <a:r>
              <a:rPr lang="en-US" sz="2400" spc="-5" dirty="0">
                <a:solidFill>
                  <a:srgbClr val="404040"/>
                </a:solidFill>
                <a:latin typeface="Carlito"/>
                <a:cs typeface="Carlito"/>
              </a:rPr>
              <a:t>with  </a:t>
            </a:r>
            <a:r>
              <a:rPr lang="en-US" sz="2400" dirty="0">
                <a:solidFill>
                  <a:srgbClr val="404040"/>
                </a:solidFill>
                <a:latin typeface="Carlito"/>
                <a:cs typeface="Carlito"/>
              </a:rPr>
              <a:t>CCA.</a:t>
            </a:r>
            <a:endParaRPr lang="en-US" sz="2400" dirty="0">
              <a:latin typeface="Carlito"/>
              <a:cs typeface="Carlito"/>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5"/>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381875" y="1825625"/>
            <a:ext cx="3124199" cy="4351338"/>
          </a:xfrm>
          <a:prstGeom prst="rect">
            <a:avLst/>
          </a:prstGeom>
        </p:spPr>
        <p:txBody>
          <a:bodyPr>
            <a:normAutofit/>
          </a:bodyPr>
          <a:lstStyle/>
          <a:p>
            <a:pPr marL="12700" marR="5715">
              <a:lnSpc>
                <a:spcPts val="2160"/>
              </a:lnSpc>
              <a:spcBef>
                <a:spcPts val="37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sums </a:t>
            </a:r>
            <a:r>
              <a:rPr lang="en-US" sz="2400" dirty="0">
                <a:solidFill>
                  <a:srgbClr val="404040"/>
                </a:solidFill>
                <a:latin typeface="Carlito"/>
                <a:cs typeface="Carlito"/>
              </a:rPr>
              <a:t>the </a:t>
            </a:r>
            <a:r>
              <a:rPr lang="en-US" sz="2400" spc="-25" dirty="0">
                <a:solidFill>
                  <a:srgbClr val="404040"/>
                </a:solidFill>
                <a:latin typeface="Carlito"/>
                <a:cs typeface="Carlito"/>
              </a:rPr>
              <a:t>total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dirty="0">
                <a:solidFill>
                  <a:srgbClr val="404040"/>
                </a:solidFill>
                <a:latin typeface="Carlito"/>
                <a:cs typeface="Carlito"/>
              </a:rPr>
              <a:t>in kg </a:t>
            </a:r>
            <a:r>
              <a:rPr lang="en-US" sz="2400" spc="-15" dirty="0">
                <a:solidFill>
                  <a:srgbClr val="404040"/>
                </a:solidFill>
                <a:latin typeface="Carlito"/>
                <a:cs typeface="Carlito"/>
              </a:rPr>
              <a:t>where </a:t>
            </a:r>
            <a:r>
              <a:rPr lang="en-US" sz="2400" dirty="0">
                <a:solidFill>
                  <a:srgbClr val="404040"/>
                </a:solidFill>
                <a:latin typeface="Carlito"/>
                <a:cs typeface="Carlito"/>
              </a:rPr>
              <a:t>NASA </a:t>
            </a:r>
            <a:r>
              <a:rPr lang="en-US" sz="2400" spc="-20" dirty="0">
                <a:solidFill>
                  <a:srgbClr val="404040"/>
                </a:solidFill>
                <a:latin typeface="Carlito"/>
                <a:cs typeface="Carlito"/>
              </a:rPr>
              <a:t>was </a:t>
            </a:r>
            <a:r>
              <a:rPr lang="en-US" sz="2400" dirty="0">
                <a:solidFill>
                  <a:srgbClr val="404040"/>
                </a:solidFill>
                <a:latin typeface="Carlito"/>
                <a:cs typeface="Carlito"/>
              </a:rPr>
              <a:t>the  </a:t>
            </a:r>
            <a:r>
              <a:rPr lang="en-US" sz="2400" spc="-60" dirty="0">
                <a:solidFill>
                  <a:srgbClr val="404040"/>
                </a:solidFill>
                <a:latin typeface="Carlito"/>
                <a:cs typeface="Carlito"/>
              </a:rPr>
              <a:t>customer.</a:t>
            </a:r>
            <a:endParaRPr lang="en-US" sz="2400" dirty="0">
              <a:latin typeface="Carlito"/>
              <a:cs typeface="Carlito"/>
            </a:endParaRPr>
          </a:p>
          <a:p>
            <a:pPr marL="12700" marR="5080">
              <a:spcBef>
                <a:spcPts val="1370"/>
              </a:spcBef>
            </a:pPr>
            <a:r>
              <a:rPr lang="en-US" sz="2400" spc="-15" dirty="0">
                <a:solidFill>
                  <a:srgbClr val="404040"/>
                </a:solidFill>
                <a:latin typeface="Carlito"/>
                <a:cs typeface="Carlito"/>
              </a:rPr>
              <a:t>CRS </a:t>
            </a:r>
            <a:r>
              <a:rPr lang="en-US" sz="2400" spc="-20" dirty="0">
                <a:solidFill>
                  <a:srgbClr val="404040"/>
                </a:solidFill>
                <a:latin typeface="Carlito"/>
                <a:cs typeface="Carlito"/>
              </a:rPr>
              <a:t>stands </a:t>
            </a:r>
            <a:r>
              <a:rPr lang="en-US" sz="2400" spc="-25" dirty="0">
                <a:solidFill>
                  <a:srgbClr val="404040"/>
                </a:solidFill>
                <a:latin typeface="Carlito"/>
                <a:cs typeface="Carlito"/>
              </a:rPr>
              <a:t>for </a:t>
            </a:r>
            <a:r>
              <a:rPr lang="en-US" sz="2400" spc="-10" dirty="0">
                <a:solidFill>
                  <a:srgbClr val="404040"/>
                </a:solidFill>
                <a:latin typeface="Carlito"/>
                <a:cs typeface="Carlito"/>
              </a:rPr>
              <a:t>Commercial  </a:t>
            </a:r>
            <a:r>
              <a:rPr lang="en-US" sz="2400" spc="-5" dirty="0">
                <a:solidFill>
                  <a:srgbClr val="404040"/>
                </a:solidFill>
                <a:latin typeface="Carlito"/>
                <a:cs typeface="Carlito"/>
              </a:rPr>
              <a:t>Resupply </a:t>
            </a:r>
            <a:r>
              <a:rPr lang="en-US" sz="2400" dirty="0">
                <a:solidFill>
                  <a:srgbClr val="404040"/>
                </a:solidFill>
                <a:latin typeface="Carlito"/>
                <a:cs typeface="Carlito"/>
              </a:rPr>
              <a:t>Services which</a:t>
            </a:r>
            <a:r>
              <a:rPr lang="en-US" sz="2400" spc="-90" dirty="0">
                <a:solidFill>
                  <a:srgbClr val="404040"/>
                </a:solidFill>
                <a:latin typeface="Carlito"/>
                <a:cs typeface="Carlito"/>
              </a:rPr>
              <a:t> </a:t>
            </a:r>
            <a:r>
              <a:rPr lang="en-US" sz="2400" spc="-20" dirty="0">
                <a:solidFill>
                  <a:srgbClr val="404040"/>
                </a:solidFill>
                <a:latin typeface="Carlito"/>
                <a:cs typeface="Carlito"/>
              </a:rPr>
              <a:t>indicates  </a:t>
            </a:r>
            <a:r>
              <a:rPr lang="en-US" sz="2400" spc="-5" dirty="0">
                <a:solidFill>
                  <a:srgbClr val="404040"/>
                </a:solidFill>
                <a:latin typeface="Carlito"/>
                <a:cs typeface="Carlito"/>
              </a:rPr>
              <a:t>that </a:t>
            </a:r>
            <a:r>
              <a:rPr lang="en-US" sz="2400" dirty="0">
                <a:solidFill>
                  <a:srgbClr val="404040"/>
                </a:solidFill>
                <a:latin typeface="Carlito"/>
                <a:cs typeface="Carlito"/>
              </a:rPr>
              <a:t>these </a:t>
            </a:r>
            <a:r>
              <a:rPr lang="en-US" sz="2400" spc="-10" dirty="0">
                <a:solidFill>
                  <a:srgbClr val="404040"/>
                </a:solidFill>
                <a:latin typeface="Carlito"/>
                <a:cs typeface="Carlito"/>
              </a:rPr>
              <a:t>payloads </a:t>
            </a:r>
            <a:r>
              <a:rPr lang="en-US" sz="2400" spc="-20" dirty="0">
                <a:solidFill>
                  <a:srgbClr val="404040"/>
                </a:solidFill>
                <a:latin typeface="Carlito"/>
                <a:cs typeface="Carlito"/>
              </a:rPr>
              <a:t>were sent to  </a:t>
            </a:r>
            <a:r>
              <a:rPr lang="en-US" sz="2400" dirty="0">
                <a:solidFill>
                  <a:srgbClr val="404040"/>
                </a:solidFill>
                <a:latin typeface="Carlito"/>
                <a:cs typeface="Carlito"/>
              </a:rPr>
              <a:t>the </a:t>
            </a:r>
            <a:r>
              <a:rPr lang="en-US" sz="2400" spc="-10" dirty="0">
                <a:solidFill>
                  <a:srgbClr val="404040"/>
                </a:solidFill>
                <a:latin typeface="Carlito"/>
                <a:cs typeface="Carlito"/>
              </a:rPr>
              <a:t>International </a:t>
            </a:r>
            <a:r>
              <a:rPr lang="en-US" sz="2400" dirty="0">
                <a:solidFill>
                  <a:srgbClr val="404040"/>
                </a:solidFill>
                <a:latin typeface="Carlito"/>
                <a:cs typeface="Carlito"/>
              </a:rPr>
              <a:t>Space </a:t>
            </a:r>
            <a:r>
              <a:rPr lang="en-US" sz="2400" spc="-20" dirty="0">
                <a:solidFill>
                  <a:srgbClr val="404040"/>
                </a:solidFill>
                <a:latin typeface="Carlito"/>
                <a:cs typeface="Carlito"/>
              </a:rPr>
              <a:t>Station  </a:t>
            </a:r>
            <a:r>
              <a:rPr lang="en-US" sz="2400" dirty="0">
                <a:solidFill>
                  <a:srgbClr val="404040"/>
                </a:solidFill>
                <a:latin typeface="Carlito"/>
                <a:cs typeface="Carlito"/>
              </a:rPr>
              <a:t>(ISS).</a:t>
            </a:r>
            <a:endParaRPr lang="en-US" sz="2400" dirty="0">
              <a:latin typeface="Carlito"/>
              <a:cs typeface="Carlito"/>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5"/>
          <p:cNvSpPr/>
          <p:nvPr/>
        </p:nvSpPr>
        <p:spPr>
          <a:xfrm>
            <a:off x="1274063" y="22631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543925" y="1825625"/>
            <a:ext cx="1971674" cy="4351338"/>
          </a:xfrm>
          <a:prstGeom prst="rect">
            <a:avLst/>
          </a:prstGeom>
        </p:spPr>
        <p:txBody>
          <a:bodyPr>
            <a:normAutofit fontScale="85000" lnSpcReduction="10000"/>
          </a:bodyPr>
          <a:lstStyle/>
          <a:p>
            <a:pPr marL="12700" marR="172085">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calculates</a:t>
            </a:r>
            <a:r>
              <a:rPr lang="en-US" sz="2400" spc="-204" dirty="0">
                <a:solidFill>
                  <a:srgbClr val="404040"/>
                </a:solidFill>
                <a:latin typeface="Carlito"/>
                <a:cs typeface="Carlito"/>
              </a:rPr>
              <a:t> </a:t>
            </a:r>
            <a:r>
              <a:rPr lang="en-US" sz="2400" dirty="0">
                <a:solidFill>
                  <a:srgbClr val="404040"/>
                </a:solidFill>
                <a:latin typeface="Carlito"/>
                <a:cs typeface="Carlito"/>
              </a:rPr>
              <a:t>the  </a:t>
            </a: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or  </a:t>
            </a:r>
            <a:r>
              <a:rPr lang="en-US" sz="2400" dirty="0">
                <a:solidFill>
                  <a:srgbClr val="404040"/>
                </a:solidFill>
                <a:latin typeface="Carlito"/>
                <a:cs typeface="Carlito"/>
              </a:rPr>
              <a:t>launches which </a:t>
            </a:r>
            <a:r>
              <a:rPr lang="en-US" sz="2400" spc="-5" dirty="0">
                <a:solidFill>
                  <a:srgbClr val="404040"/>
                </a:solidFill>
                <a:latin typeface="Carlito"/>
                <a:cs typeface="Carlito"/>
              </a:rPr>
              <a:t>used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dirty="0">
                <a:solidFill>
                  <a:srgbClr val="404040"/>
                </a:solidFill>
                <a:latin typeface="Carlito"/>
                <a:cs typeface="Carlito"/>
              </a:rPr>
              <a:t>F9</a:t>
            </a:r>
            <a:r>
              <a:rPr lang="en-US" sz="2400" spc="-35" dirty="0">
                <a:solidFill>
                  <a:srgbClr val="404040"/>
                </a:solidFill>
                <a:latin typeface="Carlito"/>
                <a:cs typeface="Carlito"/>
              </a:rPr>
              <a:t> </a:t>
            </a:r>
            <a:r>
              <a:rPr lang="en-US" sz="2400" dirty="0">
                <a:solidFill>
                  <a:srgbClr val="404040"/>
                </a:solidFill>
                <a:latin typeface="Carlito"/>
                <a:cs typeface="Carlito"/>
              </a:rPr>
              <a:t>v1.1</a:t>
            </a:r>
            <a:endParaRPr lang="en-US" sz="2400" dirty="0">
              <a:latin typeface="Carlito"/>
              <a:cs typeface="Carlito"/>
            </a:endParaRPr>
          </a:p>
          <a:p>
            <a:pPr marL="12700" marR="5080">
              <a:lnSpc>
                <a:spcPct val="91800"/>
              </a:lnSpc>
              <a:spcBef>
                <a:spcPts val="1400"/>
              </a:spcBef>
            </a:pP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F9 1.1 </a:t>
            </a:r>
            <a:r>
              <a:rPr lang="en-US" sz="2400" spc="-5" dirty="0">
                <a:solidFill>
                  <a:srgbClr val="404040"/>
                </a:solidFill>
                <a:latin typeface="Carlito"/>
                <a:cs typeface="Carlito"/>
              </a:rPr>
              <a:t>is on </a:t>
            </a:r>
            <a:r>
              <a:rPr lang="en-US" sz="2400" dirty="0">
                <a:solidFill>
                  <a:srgbClr val="404040"/>
                </a:solidFill>
                <a:latin typeface="Carlito"/>
                <a:cs typeface="Carlito"/>
              </a:rPr>
              <a:t>the </a:t>
            </a:r>
            <a:r>
              <a:rPr lang="en-US" sz="2400" spc="-5" dirty="0">
                <a:solidFill>
                  <a:srgbClr val="404040"/>
                </a:solidFill>
                <a:latin typeface="Carlito"/>
                <a:cs typeface="Carlito"/>
              </a:rPr>
              <a:t>low </a:t>
            </a:r>
            <a:r>
              <a:rPr lang="en-US" sz="2400" dirty="0">
                <a:solidFill>
                  <a:srgbClr val="404040"/>
                </a:solidFill>
                <a:latin typeface="Carlito"/>
                <a:cs typeface="Carlito"/>
              </a:rPr>
              <a:t>end</a:t>
            </a:r>
            <a:r>
              <a:rPr lang="en-US" sz="2400" spc="-235" dirty="0">
                <a:solidFill>
                  <a:srgbClr val="404040"/>
                </a:solidFill>
                <a:latin typeface="Carlito"/>
                <a:cs typeface="Carlito"/>
              </a:rPr>
              <a:t> </a:t>
            </a:r>
            <a:r>
              <a:rPr lang="en-US" sz="2400" spc="-5" dirty="0">
                <a:solidFill>
                  <a:srgbClr val="404040"/>
                </a:solidFill>
                <a:latin typeface="Carlito"/>
                <a:cs typeface="Carlito"/>
              </a:rPr>
              <a:t>of  our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14" dirty="0">
                <a:solidFill>
                  <a:srgbClr val="404040"/>
                </a:solidFill>
                <a:latin typeface="Carlito"/>
                <a:cs typeface="Carlito"/>
              </a:rPr>
              <a:t> </a:t>
            </a:r>
            <a:r>
              <a:rPr lang="en-US" sz="2400" spc="-20" dirty="0">
                <a:solidFill>
                  <a:srgbClr val="404040"/>
                </a:solidFill>
                <a:latin typeface="Carlito"/>
                <a:cs typeface="Carlito"/>
              </a:rPr>
              <a:t>range</a:t>
            </a:r>
            <a:endParaRPr lang="en-US" sz="2400" dirty="0">
              <a:latin typeface="Carlito"/>
              <a:cs typeface="Carlito"/>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5"/>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324725" y="1825625"/>
            <a:ext cx="3190874" cy="4351338"/>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35" dirty="0">
                <a:solidFill>
                  <a:srgbClr val="404040"/>
                </a:solidFill>
                <a:latin typeface="Carlito"/>
                <a:cs typeface="Carlito"/>
              </a:rPr>
              <a:t>first  </a:t>
            </a:r>
            <a:r>
              <a:rPr lang="en-US" sz="2400" spc="-5" dirty="0">
                <a:solidFill>
                  <a:srgbClr val="404040"/>
                </a:solidFill>
                <a:latin typeface="Carlito"/>
                <a:cs typeface="Carlito"/>
              </a:rPr>
              <a:t>successful </a:t>
            </a:r>
            <a:r>
              <a:rPr lang="en-US" sz="2400" spc="-15" dirty="0">
                <a:solidFill>
                  <a:srgbClr val="404040"/>
                </a:solidFill>
                <a:latin typeface="Carlito"/>
                <a:cs typeface="Carlito"/>
              </a:rPr>
              <a:t>ground </a:t>
            </a:r>
            <a:r>
              <a:rPr lang="en-US" sz="2400" spc="-5" dirty="0">
                <a:solidFill>
                  <a:srgbClr val="404040"/>
                </a:solidFill>
                <a:latin typeface="Carlito"/>
                <a:cs typeface="Carlito"/>
              </a:rPr>
              <a:t>pad</a:t>
            </a:r>
            <a:r>
              <a:rPr lang="en-US" sz="2400" spc="-145" dirty="0">
                <a:solidFill>
                  <a:srgbClr val="404040"/>
                </a:solidFill>
                <a:latin typeface="Carlito"/>
                <a:cs typeface="Carlito"/>
              </a:rPr>
              <a:t> </a:t>
            </a:r>
            <a:r>
              <a:rPr lang="en-US" sz="2400" dirty="0">
                <a:solidFill>
                  <a:srgbClr val="404040"/>
                </a:solidFill>
                <a:latin typeface="Carlito"/>
                <a:cs typeface="Carlito"/>
              </a:rPr>
              <a:t>landing  </a:t>
            </a:r>
            <a:r>
              <a:rPr lang="en-US" sz="2400" spc="-25" dirty="0">
                <a:solidFill>
                  <a:srgbClr val="404040"/>
                </a:solidFill>
                <a:latin typeface="Carlito"/>
                <a:cs typeface="Carlito"/>
              </a:rPr>
              <a:t>date.</a:t>
            </a:r>
            <a:endParaRPr lang="en-US" sz="2400" dirty="0">
              <a:latin typeface="Carlito"/>
              <a:cs typeface="Carlito"/>
            </a:endParaRPr>
          </a:p>
          <a:p>
            <a:pPr marL="12700">
              <a:lnSpc>
                <a:spcPts val="2300"/>
              </a:lnSpc>
              <a:spcBef>
                <a:spcPts val="1200"/>
              </a:spcBef>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a:t>
            </a:r>
            <a:r>
              <a:rPr lang="en-US" sz="2400" spc="-75" dirty="0">
                <a:solidFill>
                  <a:srgbClr val="404040"/>
                </a:solidFill>
                <a:latin typeface="Carlito"/>
                <a:cs typeface="Carlito"/>
              </a:rPr>
              <a:t> </a:t>
            </a:r>
            <a:r>
              <a:rPr lang="en-US" sz="2400" spc="-5" dirty="0">
                <a:solidFill>
                  <a:srgbClr val="404040"/>
                </a:solidFill>
                <a:latin typeface="Carlito"/>
                <a:cs typeface="Carlito"/>
              </a:rPr>
              <a:t>wasn’t</a:t>
            </a:r>
            <a:endParaRPr lang="en-US" sz="2400" dirty="0">
              <a:latin typeface="Carlito"/>
              <a:cs typeface="Carlito"/>
            </a:endParaRPr>
          </a:p>
          <a:p>
            <a:pPr marL="12700">
              <a:lnSpc>
                <a:spcPts val="2300"/>
              </a:lnSpc>
            </a:pP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2015.</a:t>
            </a:r>
            <a:endParaRPr lang="en-US" sz="2400" dirty="0">
              <a:latin typeface="Carlito"/>
              <a:cs typeface="Carlito"/>
            </a:endParaRPr>
          </a:p>
          <a:p>
            <a:pPr marL="12700">
              <a:lnSpc>
                <a:spcPts val="2305"/>
              </a:lnSpc>
              <a:spcBef>
                <a:spcPts val="1200"/>
              </a:spcBef>
            </a:pP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70" dirty="0">
                <a:solidFill>
                  <a:srgbClr val="404040"/>
                </a:solidFill>
                <a:latin typeface="Carlito"/>
                <a:cs typeface="Carlito"/>
              </a:rPr>
              <a:t> </a:t>
            </a:r>
            <a:r>
              <a:rPr lang="en-US" sz="2400" spc="-20" dirty="0">
                <a:solidFill>
                  <a:srgbClr val="404040"/>
                </a:solidFill>
                <a:latin typeface="Carlito"/>
                <a:cs typeface="Carlito"/>
              </a:rPr>
              <a:t>general</a:t>
            </a:r>
            <a:endParaRPr lang="en-US" sz="2400" dirty="0">
              <a:latin typeface="Carlito"/>
              <a:cs typeface="Carlito"/>
            </a:endParaRPr>
          </a:p>
          <a:p>
            <a:pPr marL="12700">
              <a:lnSpc>
                <a:spcPts val="2305"/>
              </a:lnSpc>
            </a:pPr>
            <a:r>
              <a:rPr lang="en-US" sz="2400" dirty="0">
                <a:solidFill>
                  <a:srgbClr val="404040"/>
                </a:solidFill>
                <a:latin typeface="Carlito"/>
                <a:cs typeface="Carlito"/>
              </a:rPr>
              <a:t>appear </a:t>
            </a:r>
            <a:r>
              <a:rPr lang="en-US" sz="2400" spc="-20" dirty="0">
                <a:solidFill>
                  <a:srgbClr val="404040"/>
                </a:solidFill>
                <a:latin typeface="Carlito"/>
                <a:cs typeface="Carlito"/>
              </a:rPr>
              <a:t>starting</a:t>
            </a:r>
            <a:r>
              <a:rPr lang="en-US" sz="2400" spc="-5" dirty="0">
                <a:solidFill>
                  <a:srgbClr val="404040"/>
                </a:solidFill>
                <a:latin typeface="Carlito"/>
                <a:cs typeface="Carlito"/>
              </a:rPr>
              <a:t> </a:t>
            </a:r>
            <a:r>
              <a:rPr lang="en-US" sz="2400" dirty="0">
                <a:solidFill>
                  <a:srgbClr val="404040"/>
                </a:solidFill>
                <a:latin typeface="Carlito"/>
                <a:cs typeface="Carlito"/>
              </a:rPr>
              <a:t>2014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962900" y="1825625"/>
            <a:ext cx="255269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returns the four  booster versions that had  successful drone ship landings  and a payload mass between  4000 and 6000 </a:t>
            </a:r>
            <a:r>
              <a:rPr lang="en-US" sz="2200" dirty="0" err="1">
                <a:solidFill>
                  <a:schemeClr val="accent3">
                    <a:lumMod val="25000"/>
                  </a:schemeClr>
                </a:solidFill>
                <a:latin typeface="Abadi"/>
              </a:rPr>
              <a:t>noninclusively</a:t>
            </a:r>
            <a:r>
              <a:rPr lang="en-US" sz="2200" dirty="0">
                <a:solidFill>
                  <a:schemeClr val="accent3">
                    <a:lumMod val="25000"/>
                  </a:schemeClr>
                </a:solidFill>
                <a:latin typeface="Abadi"/>
              </a:rPr>
              <a:t>.</a:t>
            </a:r>
            <a:endParaRPr lang="en-US" sz="2200" dirty="0">
              <a:solidFill>
                <a:schemeClr val="accent3">
                  <a:lumMod val="25000"/>
                </a:schemeClr>
              </a:solidFill>
              <a:latin typeface="Abadi"/>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686550" y="1825625"/>
            <a:ext cx="3829049"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a count of each</a:t>
            </a:r>
          </a:p>
          <a:p>
            <a:pPr>
              <a:lnSpc>
                <a:spcPct val="100000"/>
              </a:lnSpc>
              <a:spcBef>
                <a:spcPts val="1400"/>
              </a:spcBef>
            </a:pPr>
            <a:r>
              <a:rPr lang="en-US" sz="2200" dirty="0">
                <a:solidFill>
                  <a:schemeClr val="accent3">
                    <a:lumMod val="25000"/>
                  </a:schemeClr>
                </a:solidFill>
                <a:latin typeface="Abadi" panose="020B0604020104020204" pitchFamily="34" charset="0"/>
              </a:rPr>
              <a:t>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SpaceX appears to achieve its  mission outcome nearly 99% of the  time.</a:t>
            </a:r>
          </a:p>
          <a:p>
            <a:pPr>
              <a:lnSpc>
                <a:spcPct val="100000"/>
              </a:lnSpc>
              <a:spcBef>
                <a:spcPts val="1400"/>
              </a:spcBef>
            </a:pPr>
            <a:r>
              <a:rPr lang="en-US" sz="2200" dirty="0">
                <a:solidFill>
                  <a:schemeClr val="accent3">
                    <a:lumMod val="25000"/>
                  </a:schemeClr>
                </a:solidFill>
                <a:latin typeface="Abadi" panose="020B0604020104020204" pitchFamily="34" charset="0"/>
              </a:rPr>
              <a:t>This means that most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failures are intended.</a:t>
            </a:r>
          </a:p>
          <a:p>
            <a:pPr>
              <a:lnSpc>
                <a:spcPct val="100000"/>
              </a:lnSpc>
              <a:spcBef>
                <a:spcPts val="1400"/>
              </a:spcBef>
            </a:pPr>
            <a:r>
              <a:rPr lang="en-US" sz="2200" dirty="0">
                <a:solidFill>
                  <a:schemeClr val="accent3">
                    <a:lumMod val="25000"/>
                  </a:schemeClr>
                </a:solidFill>
                <a:latin typeface="Abadi" panose="020B0604020104020204" pitchFamily="34" charset="0"/>
              </a:rPr>
              <a:t>Interestingly, one launch has an  unclear payload status and  unfortunately one failed in flight.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705600" y="1825625"/>
            <a:ext cx="380999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booster versions that  carried the highest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These booster versions are very similar and  all are of the F9 B5 B10xx.x variety.</a:t>
            </a:r>
          </a:p>
          <a:p>
            <a:pPr>
              <a:lnSpc>
                <a:spcPct val="100000"/>
              </a:lnSpc>
              <a:spcBef>
                <a:spcPts val="1400"/>
              </a:spcBef>
            </a:pPr>
            <a:r>
              <a:rPr lang="en-US" sz="2200" dirty="0">
                <a:solidFill>
                  <a:schemeClr val="accent3">
                    <a:lumMod val="25000"/>
                  </a:schemeClr>
                </a:solidFill>
                <a:latin typeface="Abadi" panose="020B0604020104020204" pitchFamily="34" charset="0"/>
              </a:rPr>
              <a:t>This likely indicates payload mass correlates  with the booster version that is used.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p:cNvSpPr/>
          <p:nvPr/>
        </p:nvSpPr>
        <p:spPr>
          <a:xfrm>
            <a:off x="770011" y="1291019"/>
            <a:ext cx="5811011" cy="4885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34300" y="1825625"/>
            <a:ext cx="2781299" cy="4351338"/>
          </a:xfrm>
          <a:prstGeom prst="rect">
            <a:avLst/>
          </a:prstGeom>
        </p:spPr>
        <p:txBody>
          <a:bodyPr lIns="91440" tIns="45720" rIns="91440" bIns="45720" anchor="t">
            <a:normAutofit lnSpcReduction="10000"/>
          </a:bodyPr>
          <a:lstStyle/>
          <a:p>
            <a:pPr marL="12700" marR="5080">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5" dirty="0">
                <a:solidFill>
                  <a:srgbClr val="404040"/>
                </a:solidFill>
                <a:latin typeface="Carlito"/>
                <a:cs typeface="Carlito"/>
              </a:rPr>
              <a:t>Month,</a:t>
            </a:r>
            <a:r>
              <a:rPr lang="en-US" sz="2400" spc="-145" dirty="0">
                <a:solidFill>
                  <a:srgbClr val="404040"/>
                </a:solidFill>
                <a:latin typeface="Carlito"/>
                <a:cs typeface="Carlito"/>
              </a:rPr>
              <a:t> </a:t>
            </a:r>
            <a:r>
              <a:rPr lang="en-US" sz="2400" spc="-5" dirty="0">
                <a:solidFill>
                  <a:srgbClr val="404040"/>
                </a:solidFill>
                <a:latin typeface="Carlito"/>
                <a:cs typeface="Carlito"/>
              </a:rPr>
              <a:t>Landing  </a:t>
            </a:r>
            <a:r>
              <a:rPr lang="en-US" sz="2400" spc="-10" dirty="0">
                <a:solidFill>
                  <a:srgbClr val="404040"/>
                </a:solidFill>
                <a:latin typeface="Carlito"/>
                <a:cs typeface="Carlito"/>
              </a:rPr>
              <a:t>Outcome, Booster </a:t>
            </a:r>
            <a:r>
              <a:rPr lang="en-US" sz="2400" spc="-40" dirty="0">
                <a:solidFill>
                  <a:srgbClr val="404040"/>
                </a:solidFill>
                <a:latin typeface="Carlito"/>
                <a:cs typeface="Carlito"/>
              </a:rPr>
              <a:t>Version,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(kg), </a:t>
            </a:r>
            <a:r>
              <a:rPr lang="en-US" sz="2400" dirty="0">
                <a:solidFill>
                  <a:srgbClr val="404040"/>
                </a:solidFill>
                <a:latin typeface="Carlito"/>
                <a:cs typeface="Carlito"/>
              </a:rPr>
              <a:t>and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5" dirty="0">
                <a:solidFill>
                  <a:srgbClr val="404040"/>
                </a:solidFill>
                <a:latin typeface="Carlito"/>
                <a:cs typeface="Carlito"/>
              </a:rPr>
              <a:t>of </a:t>
            </a:r>
            <a:r>
              <a:rPr lang="en-US" sz="2400" dirty="0">
                <a:solidFill>
                  <a:srgbClr val="404040"/>
                </a:solidFill>
                <a:latin typeface="Carlito"/>
                <a:cs typeface="Carlito"/>
              </a:rPr>
              <a:t>2015  launches </a:t>
            </a:r>
            <a:r>
              <a:rPr lang="en-US" sz="2400" spc="-10" dirty="0">
                <a:solidFill>
                  <a:srgbClr val="404040"/>
                </a:solidFill>
                <a:latin typeface="Carlito"/>
                <a:cs typeface="Carlito"/>
              </a:rPr>
              <a:t>where </a:t>
            </a:r>
            <a:r>
              <a:rPr lang="en-US" sz="2400" spc="-25" dirty="0">
                <a:solidFill>
                  <a:srgbClr val="404040"/>
                </a:solidFill>
                <a:latin typeface="Carlito"/>
                <a:cs typeface="Carlito"/>
              </a:rPr>
              <a:t>stage </a:t>
            </a:r>
            <a:r>
              <a:rPr lang="en-US" sz="2400" dirty="0">
                <a:solidFill>
                  <a:srgbClr val="404040"/>
                </a:solidFill>
                <a:latin typeface="Carlito"/>
                <a:cs typeface="Carlito"/>
              </a:rPr>
              <a:t>1 </a:t>
            </a:r>
            <a:r>
              <a:rPr lang="en-US" sz="2400" spc="-20" dirty="0">
                <a:solidFill>
                  <a:srgbClr val="404040"/>
                </a:solidFill>
                <a:latin typeface="Carlito"/>
                <a:cs typeface="Carlito"/>
              </a:rPr>
              <a:t>failed </a:t>
            </a:r>
            <a:r>
              <a:rPr lang="en-US" sz="2400" spc="-15" dirty="0">
                <a:solidFill>
                  <a:srgbClr val="404040"/>
                </a:solidFill>
                <a:latin typeface="Carlito"/>
                <a:cs typeface="Carlito"/>
              </a:rPr>
              <a:t>to </a:t>
            </a:r>
            <a:r>
              <a:rPr lang="en-US" sz="2400" spc="-5" dirty="0">
                <a:solidFill>
                  <a:srgbClr val="404040"/>
                </a:solidFill>
                <a:latin typeface="Carlito"/>
                <a:cs typeface="Carlito"/>
              </a:rPr>
              <a:t>land  on </a:t>
            </a:r>
            <a:r>
              <a:rPr lang="en-US" sz="2400" dirty="0">
                <a:solidFill>
                  <a:srgbClr val="404040"/>
                </a:solidFill>
                <a:latin typeface="Carlito"/>
                <a:cs typeface="Carlito"/>
              </a:rPr>
              <a:t>a </a:t>
            </a:r>
            <a:r>
              <a:rPr lang="en-US" sz="2400" spc="-20" dirty="0">
                <a:solidFill>
                  <a:srgbClr val="404040"/>
                </a:solidFill>
                <a:latin typeface="Carlito"/>
                <a:cs typeface="Carlito"/>
              </a:rPr>
              <a:t>drone</a:t>
            </a:r>
            <a:r>
              <a:rPr lang="en-US" sz="2400" spc="-80" dirty="0">
                <a:solidFill>
                  <a:srgbClr val="404040"/>
                </a:solidFill>
                <a:latin typeface="Carlito"/>
                <a:cs typeface="Carlito"/>
              </a:rPr>
              <a:t> </a:t>
            </a:r>
            <a:r>
              <a:rPr lang="en-US" sz="2400" spc="-5" dirty="0">
                <a:solidFill>
                  <a:srgbClr val="404040"/>
                </a:solidFill>
                <a:latin typeface="Carlito"/>
                <a:cs typeface="Carlito"/>
              </a:rPr>
              <a:t>ship.</a:t>
            </a:r>
            <a:endParaRPr lang="en-US" sz="2400" dirty="0">
              <a:latin typeface="Carlito"/>
              <a:cs typeface="Carlito"/>
            </a:endParaRPr>
          </a:p>
          <a:p>
            <a:pPr marL="12700">
              <a:lnSpc>
                <a:spcPct val="100000"/>
              </a:lnSpc>
              <a:spcBef>
                <a:spcPts val="1200"/>
              </a:spcBef>
            </a:pPr>
            <a:r>
              <a:rPr lang="en-US" sz="2400" spc="-20" dirty="0">
                <a:solidFill>
                  <a:srgbClr val="404040"/>
                </a:solidFill>
                <a:latin typeface="Carlito"/>
                <a:cs typeface="Carlito"/>
              </a:rPr>
              <a:t>There were two </a:t>
            </a:r>
            <a:r>
              <a:rPr lang="en-US" sz="2400" spc="-5" dirty="0">
                <a:solidFill>
                  <a:srgbClr val="404040"/>
                </a:solidFill>
                <a:latin typeface="Carlito"/>
                <a:cs typeface="Carlito"/>
              </a:rPr>
              <a:t>such</a:t>
            </a:r>
            <a:r>
              <a:rPr lang="en-US" sz="2400" spc="-50" dirty="0">
                <a:solidFill>
                  <a:srgbClr val="404040"/>
                </a:solidFill>
                <a:latin typeface="Carlito"/>
                <a:cs typeface="Carlito"/>
              </a:rPr>
              <a:t> </a:t>
            </a:r>
            <a:r>
              <a:rPr lang="en-US" sz="2400" spc="-5" dirty="0">
                <a:solidFill>
                  <a:srgbClr val="404040"/>
                </a:solidFill>
                <a:latin typeface="Carlito"/>
                <a:cs typeface="Carlito"/>
              </a:rPr>
              <a:t>occurrences.</a:t>
            </a:r>
            <a:endParaRPr lang="en-US" sz="2400" dirty="0">
              <a:latin typeface="Carlito"/>
              <a:cs typeface="Carlito"/>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5"/>
          <p:cNvSpPr/>
          <p:nvPr/>
        </p:nvSpPr>
        <p:spPr>
          <a:xfrm>
            <a:off x="288036" y="1825625"/>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180975" y="1343025"/>
            <a:ext cx="11896725" cy="55149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800" dirty="0">
                <a:solidFill>
                  <a:schemeClr val="accent3">
                    <a:lumMod val="25000"/>
                  </a:schemeClr>
                </a:solidFill>
                <a:latin typeface="Abadi" panose="020B0604020104020204" pitchFamily="34" charset="0"/>
              </a:rPr>
              <a:t>Project Background and </a:t>
            </a:r>
            <a:r>
              <a:rPr lang="en-US" sz="1800" dirty="0" smtClean="0">
                <a:solidFill>
                  <a:schemeClr val="accent3">
                    <a:lumMod val="25000"/>
                  </a:schemeClr>
                </a:solidFill>
                <a:latin typeface="Abadi" panose="020B0604020104020204" pitchFamily="34" charset="0"/>
              </a:rPr>
              <a:t>Context:</a:t>
            </a:r>
          </a:p>
          <a:p>
            <a:pPr>
              <a:lnSpc>
                <a:spcPct val="120000"/>
              </a:lnSpc>
              <a:spcBef>
                <a:spcPts val="1400"/>
              </a:spcBef>
            </a:pPr>
            <a:r>
              <a:rPr lang="en-US" sz="1800" dirty="0" smtClean="0">
                <a:solidFill>
                  <a:schemeClr val="accent3">
                    <a:lumMod val="25000"/>
                  </a:schemeClr>
                </a:solidFill>
                <a:latin typeface="Abadi" panose="020B0604020104020204" pitchFamily="34" charset="0"/>
              </a:rPr>
              <a:t>In </a:t>
            </a:r>
            <a:r>
              <a:rPr lang="en-US" sz="1800" dirty="0">
                <a:solidFill>
                  <a:schemeClr val="accent3">
                    <a:lumMod val="25000"/>
                  </a:schemeClr>
                </a:solidFill>
                <a:latin typeface="Abadi" panose="020B0604020104020204" pitchFamily="34" charset="0"/>
              </a:rPr>
              <a:t>the modern era, the commercial space industry has undergone a revolution, making space travel more accessible and affordable. Companies like Virgin Galactic, Rocket Lab, Blue Origin, and SpaceX are at the forefront of this transformation. SpaceX, in particular, has made significant strides in space exploration, with achievements ranging from sending spacecraft to the International Space Station (ISS) to launching satellite internet constellations like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One of the key factors contributing to SpaceX's success is its ability to reuse the first stage of its Falcon 9 rockets, significantly reducing the cost of launches compared to traditional providers</a:t>
            </a:r>
            <a:r>
              <a:rPr lang="en-US" sz="1800" dirty="0" smtClean="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20000"/>
              </a:lnSpc>
              <a:spcBef>
                <a:spcPts val="1400"/>
              </a:spcBef>
            </a:pPr>
            <a:r>
              <a:rPr lang="en-US" sz="1800" dirty="0">
                <a:solidFill>
                  <a:schemeClr val="accent3">
                    <a:lumMod val="25000"/>
                  </a:schemeClr>
                </a:solidFill>
                <a:latin typeface="Abadi" panose="020B0604020104020204" pitchFamily="34" charset="0"/>
              </a:rPr>
              <a:t>As the commercial space industry continues to evolve, new players are emerging, eager to compete with established giants like SpaceX. One such company is Space Y, founded by the visionary billionaire industrialist </a:t>
            </a:r>
            <a:r>
              <a:rPr lang="en-US" sz="1800" dirty="0" err="1">
                <a:solidFill>
                  <a:schemeClr val="accent3">
                    <a:lumMod val="25000"/>
                  </a:schemeClr>
                </a:solidFill>
                <a:latin typeface="Abadi" panose="020B0604020104020204" pitchFamily="34" charset="0"/>
              </a:rPr>
              <a:t>Allon</a:t>
            </a:r>
            <a:r>
              <a:rPr lang="en-US" sz="1800" dirty="0">
                <a:solidFill>
                  <a:schemeClr val="accent3">
                    <a:lumMod val="25000"/>
                  </a:schemeClr>
                </a:solidFill>
                <a:latin typeface="Abadi" panose="020B0604020104020204" pitchFamily="34" charset="0"/>
              </a:rPr>
              <a:t> Musk. In order to compete effectively in this competitive landscape, Space Y requires accurate pricing models for its rocket launches. Additionally, Space Y seeks to leverage machine learning techniques to predict the likelihood of SpaceX reusing the first stage of its Falcon 9 rockets. This prediction will enable Space Y to make informed decisions about pricing and operational strategies</a:t>
            </a:r>
            <a:r>
              <a:rPr lang="en-US" sz="1800" dirty="0" smtClean="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277100" y="1411985"/>
            <a:ext cx="3495675" cy="4764978"/>
          </a:xfrm>
          <a:prstGeom prst="rect">
            <a:avLst/>
          </a:prstGeom>
        </p:spPr>
        <p:txBody>
          <a:bodyPr lIns="91440" tIns="45720" rIns="91440" bIns="45720" anchor="t"/>
          <a:lstStyle/>
          <a:p>
            <a:pPr marL="12700" marR="5080">
              <a:lnSpc>
                <a:spcPct val="91800"/>
              </a:lnSpc>
              <a:spcBef>
                <a:spcPts val="300"/>
              </a:spcBef>
            </a:pPr>
            <a:r>
              <a:rPr lang="en-US" sz="2000" spc="-5" dirty="0">
                <a:solidFill>
                  <a:srgbClr val="404040"/>
                </a:solidFill>
                <a:latin typeface="Carlito"/>
                <a:cs typeface="Carlito"/>
              </a:rPr>
              <a:t>This </a:t>
            </a:r>
            <a:r>
              <a:rPr lang="en-US" sz="2000" dirty="0">
                <a:solidFill>
                  <a:srgbClr val="404040"/>
                </a:solidFill>
                <a:latin typeface="Carlito"/>
                <a:cs typeface="Carlito"/>
              </a:rPr>
              <a:t>query </a:t>
            </a:r>
            <a:r>
              <a:rPr lang="en-US" sz="2000" spc="-5" dirty="0">
                <a:solidFill>
                  <a:srgbClr val="404040"/>
                </a:solidFill>
                <a:latin typeface="Carlito"/>
                <a:cs typeface="Carlito"/>
              </a:rPr>
              <a:t>returns </a:t>
            </a:r>
            <a:r>
              <a:rPr lang="en-US" sz="2000" dirty="0">
                <a:solidFill>
                  <a:srgbClr val="404040"/>
                </a:solidFill>
                <a:latin typeface="Carlito"/>
                <a:cs typeface="Carlito"/>
              </a:rPr>
              <a:t>a </a:t>
            </a:r>
            <a:r>
              <a:rPr lang="en-US" sz="2000" spc="-20" dirty="0">
                <a:solidFill>
                  <a:srgbClr val="404040"/>
                </a:solidFill>
                <a:latin typeface="Carlito"/>
                <a:cs typeface="Carlito"/>
              </a:rPr>
              <a:t>list </a:t>
            </a:r>
            <a:r>
              <a:rPr lang="en-US" sz="2000" spc="-5" dirty="0">
                <a:solidFill>
                  <a:srgbClr val="404040"/>
                </a:solidFill>
                <a:latin typeface="Carlito"/>
                <a:cs typeface="Carlito"/>
              </a:rPr>
              <a:t>of successful</a:t>
            </a:r>
            <a:r>
              <a:rPr lang="en-US" sz="2000" spc="-125" dirty="0">
                <a:solidFill>
                  <a:srgbClr val="404040"/>
                </a:solidFill>
                <a:latin typeface="Carlito"/>
                <a:cs typeface="Carlito"/>
              </a:rPr>
              <a:t> </a:t>
            </a:r>
            <a:r>
              <a:rPr lang="en-US" sz="2000" dirty="0">
                <a:solidFill>
                  <a:srgbClr val="404040"/>
                </a:solidFill>
                <a:latin typeface="Carlito"/>
                <a:cs typeface="Carlito"/>
              </a:rPr>
              <a:t>landings  and </a:t>
            </a:r>
            <a:r>
              <a:rPr lang="en-US" sz="2000" spc="-5" dirty="0">
                <a:solidFill>
                  <a:srgbClr val="404040"/>
                </a:solidFill>
                <a:latin typeface="Carlito"/>
                <a:cs typeface="Carlito"/>
              </a:rPr>
              <a:t>between </a:t>
            </a:r>
            <a:r>
              <a:rPr lang="en-US" sz="2000" dirty="0">
                <a:solidFill>
                  <a:srgbClr val="404040"/>
                </a:solidFill>
                <a:latin typeface="Carlito"/>
                <a:cs typeface="Carlito"/>
              </a:rPr>
              <a:t>2010-06-04 and 2017-03-20  </a:t>
            </a:r>
            <a:r>
              <a:rPr lang="en-US" sz="2000" spc="-25" dirty="0">
                <a:solidFill>
                  <a:srgbClr val="404040"/>
                </a:solidFill>
                <a:latin typeface="Carlito"/>
                <a:cs typeface="Carlito"/>
              </a:rPr>
              <a:t>inclusively.</a:t>
            </a:r>
            <a:endParaRPr lang="en-US" sz="2000" dirty="0">
              <a:latin typeface="Carlito"/>
              <a:cs typeface="Carlito"/>
            </a:endParaRPr>
          </a:p>
          <a:p>
            <a:pPr marL="12700" marR="464184">
              <a:lnSpc>
                <a:spcPct val="91800"/>
              </a:lnSpc>
              <a:spcBef>
                <a:spcPts val="1395"/>
              </a:spcBef>
            </a:pPr>
            <a:r>
              <a:rPr lang="en-US" sz="2000" spc="-20" dirty="0">
                <a:solidFill>
                  <a:srgbClr val="404040"/>
                </a:solidFill>
                <a:latin typeface="Carlito"/>
                <a:cs typeface="Carlito"/>
              </a:rPr>
              <a:t>There </a:t>
            </a:r>
            <a:r>
              <a:rPr lang="en-US" sz="2000" spc="-15" dirty="0">
                <a:solidFill>
                  <a:srgbClr val="404040"/>
                </a:solidFill>
                <a:latin typeface="Carlito"/>
                <a:cs typeface="Carlito"/>
              </a:rPr>
              <a:t>are two </a:t>
            </a:r>
            <a:r>
              <a:rPr lang="en-US" sz="2000" dirty="0">
                <a:solidFill>
                  <a:srgbClr val="404040"/>
                </a:solidFill>
                <a:latin typeface="Carlito"/>
                <a:cs typeface="Carlito"/>
              </a:rPr>
              <a:t>types </a:t>
            </a:r>
            <a:r>
              <a:rPr lang="en-US" sz="2000" spc="-5" dirty="0">
                <a:solidFill>
                  <a:srgbClr val="404040"/>
                </a:solidFill>
                <a:latin typeface="Carlito"/>
                <a:cs typeface="Carlito"/>
              </a:rPr>
              <a:t>of successful</a:t>
            </a:r>
            <a:r>
              <a:rPr lang="en-US" sz="2000" spc="-95" dirty="0">
                <a:solidFill>
                  <a:srgbClr val="404040"/>
                </a:solidFill>
                <a:latin typeface="Carlito"/>
                <a:cs typeface="Carlito"/>
              </a:rPr>
              <a:t> </a:t>
            </a:r>
            <a:r>
              <a:rPr lang="en-US" sz="2000" dirty="0">
                <a:solidFill>
                  <a:srgbClr val="404040"/>
                </a:solidFill>
                <a:latin typeface="Carlito"/>
                <a:cs typeface="Carlito"/>
              </a:rPr>
              <a:t>landing  </a:t>
            </a:r>
            <a:r>
              <a:rPr lang="en-US" sz="2000" spc="-20" dirty="0">
                <a:solidFill>
                  <a:srgbClr val="404040"/>
                </a:solidFill>
                <a:latin typeface="Carlito"/>
                <a:cs typeface="Carlito"/>
              </a:rPr>
              <a:t>outcomes: drone </a:t>
            </a:r>
            <a:r>
              <a:rPr lang="en-US" sz="2000" spc="-5" dirty="0">
                <a:solidFill>
                  <a:srgbClr val="404040"/>
                </a:solidFill>
                <a:latin typeface="Carlito"/>
                <a:cs typeface="Carlito"/>
              </a:rPr>
              <a:t>ship </a:t>
            </a:r>
            <a:r>
              <a:rPr lang="en-US" sz="2000" dirty="0">
                <a:solidFill>
                  <a:srgbClr val="404040"/>
                </a:solidFill>
                <a:latin typeface="Carlito"/>
                <a:cs typeface="Carlito"/>
              </a:rPr>
              <a:t>and </a:t>
            </a:r>
            <a:r>
              <a:rPr lang="en-US" sz="2000" spc="-15" dirty="0">
                <a:solidFill>
                  <a:srgbClr val="404040"/>
                </a:solidFill>
                <a:latin typeface="Carlito"/>
                <a:cs typeface="Carlito"/>
              </a:rPr>
              <a:t>ground </a:t>
            </a:r>
            <a:r>
              <a:rPr lang="en-US" sz="2000" spc="-5" dirty="0">
                <a:solidFill>
                  <a:srgbClr val="404040"/>
                </a:solidFill>
                <a:latin typeface="Carlito"/>
                <a:cs typeface="Carlito"/>
              </a:rPr>
              <a:t>pad  </a:t>
            </a:r>
            <a:r>
              <a:rPr lang="en-US" sz="2000" dirty="0">
                <a:solidFill>
                  <a:srgbClr val="404040"/>
                </a:solidFill>
                <a:latin typeface="Carlito"/>
                <a:cs typeface="Carlito"/>
              </a:rPr>
              <a:t>landings.</a:t>
            </a:r>
            <a:endParaRPr lang="en-US" sz="2000" dirty="0">
              <a:latin typeface="Carlito"/>
              <a:cs typeface="Carlito"/>
            </a:endParaRPr>
          </a:p>
          <a:p>
            <a:pPr marL="12700" marR="561975">
              <a:lnSpc>
                <a:spcPts val="2300"/>
              </a:lnSpc>
              <a:spcBef>
                <a:spcPts val="1160"/>
              </a:spcBef>
            </a:pPr>
            <a:r>
              <a:rPr lang="en-US" sz="2000" spc="-20" dirty="0">
                <a:solidFill>
                  <a:srgbClr val="404040"/>
                </a:solidFill>
                <a:latin typeface="Carlito"/>
                <a:cs typeface="Carlito"/>
              </a:rPr>
              <a:t>There were </a:t>
            </a:r>
            <a:r>
              <a:rPr lang="en-US" sz="2000" dirty="0">
                <a:solidFill>
                  <a:srgbClr val="404040"/>
                </a:solidFill>
                <a:latin typeface="Carlito"/>
                <a:cs typeface="Carlito"/>
              </a:rPr>
              <a:t>8 </a:t>
            </a:r>
            <a:r>
              <a:rPr lang="en-US" sz="2000" spc="-5" dirty="0">
                <a:solidFill>
                  <a:srgbClr val="404040"/>
                </a:solidFill>
                <a:latin typeface="Carlito"/>
                <a:cs typeface="Carlito"/>
              </a:rPr>
              <a:t>successful </a:t>
            </a:r>
            <a:r>
              <a:rPr lang="en-US" sz="2000" dirty="0">
                <a:solidFill>
                  <a:srgbClr val="404040"/>
                </a:solidFill>
                <a:latin typeface="Carlito"/>
                <a:cs typeface="Carlito"/>
              </a:rPr>
              <a:t>landings in</a:t>
            </a:r>
            <a:r>
              <a:rPr lang="en-US" sz="2000" spc="-135" dirty="0">
                <a:solidFill>
                  <a:srgbClr val="404040"/>
                </a:solidFill>
                <a:latin typeface="Carlito"/>
                <a:cs typeface="Carlito"/>
              </a:rPr>
              <a:t> </a:t>
            </a:r>
            <a:r>
              <a:rPr lang="en-US" sz="2000" spc="-25" dirty="0">
                <a:solidFill>
                  <a:srgbClr val="404040"/>
                </a:solidFill>
                <a:latin typeface="Carlito"/>
                <a:cs typeface="Carlito"/>
              </a:rPr>
              <a:t>total  </a:t>
            </a:r>
            <a:r>
              <a:rPr lang="en-US" sz="2000" spc="-5" dirty="0">
                <a:solidFill>
                  <a:srgbClr val="404040"/>
                </a:solidFill>
                <a:latin typeface="Carlito"/>
                <a:cs typeface="Carlito"/>
              </a:rPr>
              <a:t>during </a:t>
            </a:r>
            <a:r>
              <a:rPr lang="en-US" sz="2000" dirty="0">
                <a:solidFill>
                  <a:srgbClr val="404040"/>
                </a:solidFill>
                <a:latin typeface="Carlito"/>
                <a:cs typeface="Carlito"/>
              </a:rPr>
              <a:t>this </a:t>
            </a:r>
            <a:r>
              <a:rPr lang="en-US" sz="2000" spc="-5" dirty="0">
                <a:solidFill>
                  <a:srgbClr val="404040"/>
                </a:solidFill>
                <a:latin typeface="Carlito"/>
                <a:cs typeface="Carlito"/>
              </a:rPr>
              <a:t>time</a:t>
            </a:r>
            <a:r>
              <a:rPr lang="en-US" sz="2000" spc="-85" dirty="0">
                <a:solidFill>
                  <a:srgbClr val="404040"/>
                </a:solidFill>
                <a:latin typeface="Carlito"/>
                <a:cs typeface="Carlito"/>
              </a:rPr>
              <a:t> </a:t>
            </a:r>
            <a:r>
              <a:rPr lang="en-US" sz="2000" spc="-5" dirty="0">
                <a:solidFill>
                  <a:srgbClr val="404040"/>
                </a:solidFill>
                <a:latin typeface="Carlito"/>
                <a:cs typeface="Carlito"/>
              </a:rPr>
              <a:t>period</a:t>
            </a:r>
            <a:endParaRPr lang="en-US" sz="2000" dirty="0">
              <a:latin typeface="Carlito"/>
              <a:cs typeface="Carlito"/>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5"/>
          <p:cNvSpPr/>
          <p:nvPr/>
        </p:nvSpPr>
        <p:spPr>
          <a:xfrm>
            <a:off x="770011" y="141198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257800"/>
            <a:ext cx="10364715" cy="1169411"/>
          </a:xfrm>
          <a:prstGeom prst="rect">
            <a:avLst/>
          </a:prstGeom>
        </p:spPr>
        <p:txBody>
          <a:bodyPr lIns="91440" tIns="45720" rIns="91440" bIns="45720" anchor="t">
            <a:normAutofit/>
          </a:bodyPr>
          <a:lstStyle/>
          <a:p>
            <a:pPr marL="12700" marR="5080">
              <a:lnSpc>
                <a:spcPts val="2290"/>
              </a:lnSpc>
              <a:spcBef>
                <a:spcPts val="270"/>
              </a:spcBef>
            </a:pPr>
            <a:r>
              <a:rPr lang="en-US" sz="2400" spc="-5" dirty="0">
                <a:solidFill>
                  <a:srgbClr val="404040"/>
                </a:solidFill>
                <a:latin typeface="Carlito"/>
                <a:cs typeface="Carlito"/>
              </a:rPr>
              <a:t>The left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relative </a:t>
            </a:r>
            <a:r>
              <a:rPr lang="en-US" sz="2400" spc="-5" dirty="0">
                <a:solidFill>
                  <a:srgbClr val="404040"/>
                </a:solidFill>
                <a:latin typeface="Carlito"/>
                <a:cs typeface="Carlito"/>
              </a:rPr>
              <a:t>US </a:t>
            </a:r>
            <a:r>
              <a:rPr lang="en-US" sz="2400" dirty="0">
                <a:solidFill>
                  <a:srgbClr val="404040"/>
                </a:solidFill>
                <a:latin typeface="Carlito"/>
                <a:cs typeface="Carlito"/>
              </a:rPr>
              <a:t>map. </a:t>
            </a:r>
            <a:r>
              <a:rPr lang="en-US" sz="2400" spc="-5" dirty="0">
                <a:solidFill>
                  <a:srgbClr val="404040"/>
                </a:solidFill>
                <a:latin typeface="Carlito"/>
                <a:cs typeface="Carlito"/>
              </a:rPr>
              <a:t>The right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the </a:t>
            </a:r>
            <a:r>
              <a:rPr lang="en-US" sz="2400" spc="-20" dirty="0">
                <a:solidFill>
                  <a:srgbClr val="404040"/>
                </a:solidFill>
                <a:latin typeface="Carlito"/>
                <a:cs typeface="Carlito"/>
              </a:rPr>
              <a:t>two </a:t>
            </a:r>
            <a:r>
              <a:rPr lang="en-US" sz="2400" spc="-5" dirty="0">
                <a:solidFill>
                  <a:srgbClr val="404040"/>
                </a:solidFill>
                <a:latin typeface="Carlito"/>
                <a:cs typeface="Carlito"/>
              </a:rPr>
              <a:t>Florida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since they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dirty="0">
                <a:solidFill>
                  <a:srgbClr val="404040"/>
                </a:solidFill>
                <a:latin typeface="Carlito"/>
                <a:cs typeface="Carlito"/>
              </a:rPr>
              <a:t>each </a:t>
            </a:r>
            <a:r>
              <a:rPr lang="en-US" sz="2400" spc="-65" dirty="0">
                <a:solidFill>
                  <a:srgbClr val="404040"/>
                </a:solidFill>
                <a:latin typeface="Carlito"/>
                <a:cs typeface="Carlito"/>
              </a:rPr>
              <a:t>other.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are </a:t>
            </a:r>
            <a:r>
              <a:rPr lang="en-US" sz="2400" spc="-5" dirty="0">
                <a:solidFill>
                  <a:srgbClr val="404040"/>
                </a:solidFill>
                <a:latin typeface="Carlito"/>
                <a:cs typeface="Carlito"/>
              </a:rPr>
              <a:t>near </a:t>
            </a:r>
            <a:r>
              <a:rPr lang="en-US" sz="2400" dirty="0">
                <a:solidFill>
                  <a:srgbClr val="404040"/>
                </a:solidFill>
                <a:latin typeface="Carlito"/>
                <a:cs typeface="Carlito"/>
              </a:rPr>
              <a:t>the</a:t>
            </a:r>
            <a:r>
              <a:rPr lang="en-US" sz="2400" spc="125" dirty="0">
                <a:solidFill>
                  <a:srgbClr val="404040"/>
                </a:solidFill>
                <a:latin typeface="Carlito"/>
                <a:cs typeface="Carlito"/>
              </a:rPr>
              <a:t> </a:t>
            </a:r>
            <a:r>
              <a:rPr lang="en-US" sz="2400" spc="-5" dirty="0">
                <a:solidFill>
                  <a:srgbClr val="404040"/>
                </a:solidFill>
                <a:latin typeface="Carlito"/>
                <a:cs typeface="Carlito"/>
              </a:rPr>
              <a:t>ocean.</a:t>
            </a:r>
            <a:endParaRPr lang="en-US" sz="2400" dirty="0">
              <a:latin typeface="Carlito"/>
              <a:cs typeface="Carlito"/>
            </a:endParaRPr>
          </a:p>
          <a:p>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6" name="object 4"/>
          <p:cNvSpPr/>
          <p:nvPr/>
        </p:nvSpPr>
        <p:spPr>
          <a:xfrm>
            <a:off x="770011" y="1349120"/>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4981575"/>
            <a:ext cx="9745589" cy="1195388"/>
          </a:xfrm>
          <a:prstGeom prst="rect">
            <a:avLst/>
          </a:prstGeom>
        </p:spPr>
        <p:txBody>
          <a:bodyPr lIns="91440" tIns="45720" rIns="91440" bIns="45720" anchor="t">
            <a:normAutofit fontScale="70000" lnSpcReduction="20000"/>
          </a:bodyPr>
          <a:lstStyle/>
          <a:p>
            <a:pPr>
              <a:spcBef>
                <a:spcPts val="1400"/>
              </a:spcBef>
            </a:pPr>
            <a:r>
              <a:rPr lang="en-US" dirty="0">
                <a:solidFill>
                  <a:schemeClr val="accent3">
                    <a:lumMod val="25000"/>
                  </a:schemeClr>
                </a:solidFill>
              </a:rPr>
              <a:t>Clusters on Folium map can be clicked on to display each successful landing (green icon) and failed</a:t>
            </a:r>
          </a:p>
          <a:p>
            <a:pPr>
              <a:spcBef>
                <a:spcPts val="1400"/>
              </a:spcBef>
            </a:pPr>
            <a:r>
              <a:rPr lang="en-US" dirty="0">
                <a:solidFill>
                  <a:schemeClr val="accent3">
                    <a:lumMod val="25000"/>
                  </a:schemeClr>
                </a:solidFill>
              </a:rPr>
              <a:t>landing (red icon). In this example VAFB SLC-4E shows 4 successful landings and 6 failed landings.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6" name="object 4"/>
          <p:cNvSpPr/>
          <p:nvPr/>
        </p:nvSpPr>
        <p:spPr>
          <a:xfrm>
            <a:off x="2889504" y="1315592"/>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438774"/>
            <a:ext cx="10355190" cy="1247775"/>
          </a:xfrm>
          <a:prstGeom prst="rect">
            <a:avLst/>
          </a:prstGeom>
        </p:spPr>
        <p:txBody>
          <a:bodyPr lIns="91440" tIns="45720" rIns="91440" bIns="45720" anchor="t">
            <a:normAutofit fontScale="85000" lnSpcReduction="10000"/>
          </a:bodyPr>
          <a:lstStyle/>
          <a:p>
            <a:pPr>
              <a:lnSpc>
                <a:spcPct val="100000"/>
              </a:lnSpc>
              <a:spcBef>
                <a:spcPts val="1400"/>
              </a:spcBef>
            </a:pPr>
            <a:r>
              <a:rPr lang="en-US" sz="2400" spc="-5" dirty="0">
                <a:solidFill>
                  <a:srgbClr val="404040"/>
                </a:solidFill>
                <a:latin typeface="Carlito"/>
                <a:cs typeface="Carlito"/>
              </a:rPr>
              <a:t>Using </a:t>
            </a:r>
            <a:r>
              <a:rPr lang="en-US" sz="2400" spc="-10" dirty="0">
                <a:solidFill>
                  <a:srgbClr val="404040"/>
                </a:solidFill>
                <a:latin typeface="Carlito"/>
                <a:cs typeface="Carlito"/>
              </a:rPr>
              <a:t>KSC </a:t>
            </a:r>
            <a:r>
              <a:rPr lang="en-US" sz="2400" spc="-15" dirty="0">
                <a:solidFill>
                  <a:srgbClr val="404040"/>
                </a:solidFill>
                <a:latin typeface="Carlito"/>
                <a:cs typeface="Carlito"/>
              </a:rPr>
              <a:t>LC-39A </a:t>
            </a:r>
            <a:r>
              <a:rPr lang="en-US" sz="2400" dirty="0">
                <a:solidFill>
                  <a:srgbClr val="404040"/>
                </a:solidFill>
                <a:latin typeface="Carlito"/>
                <a:cs typeface="Carlito"/>
              </a:rPr>
              <a:t>as an </a:t>
            </a:r>
            <a:r>
              <a:rPr lang="en-US" sz="2400" spc="-25" dirty="0">
                <a:solidFill>
                  <a:srgbClr val="404040"/>
                </a:solidFill>
                <a:latin typeface="Carlito"/>
                <a:cs typeface="Carlito"/>
              </a:rPr>
              <a:t>example,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10" dirty="0">
                <a:solidFill>
                  <a:srgbClr val="404040"/>
                </a:solidFill>
                <a:latin typeface="Carlito"/>
                <a:cs typeface="Carlito"/>
              </a:rPr>
              <a:t>very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railways </a:t>
            </a:r>
            <a:r>
              <a:rPr lang="en-US" sz="2400" spc="-25" dirty="0">
                <a:solidFill>
                  <a:srgbClr val="404040"/>
                </a:solidFill>
                <a:latin typeface="Carlito"/>
                <a:cs typeface="Carlito"/>
              </a:rPr>
              <a:t>for </a:t>
            </a:r>
            <a:r>
              <a:rPr lang="en-US" sz="2400" spc="-20" dirty="0">
                <a:solidFill>
                  <a:srgbClr val="404040"/>
                </a:solidFill>
                <a:latin typeface="Carlito"/>
                <a:cs typeface="Carlito"/>
              </a:rPr>
              <a:t>large </a:t>
            </a:r>
            <a:r>
              <a:rPr lang="en-US" sz="2400" spc="-5" dirty="0">
                <a:solidFill>
                  <a:srgbClr val="404040"/>
                </a:solidFill>
                <a:latin typeface="Carlito"/>
                <a:cs typeface="Carlito"/>
              </a:rPr>
              <a:t>part and supply  </a:t>
            </a:r>
            <a:r>
              <a:rPr lang="en-US" sz="2400" spc="-10" dirty="0">
                <a:solidFill>
                  <a:srgbClr val="404040"/>
                </a:solidFill>
                <a:latin typeface="Carlito"/>
                <a:cs typeface="Carlito"/>
              </a:rPr>
              <a:t>transportation. </a:t>
            </a:r>
            <a:r>
              <a:rPr lang="en-US" sz="2400" spc="-5"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 Launch </a:t>
            </a:r>
            <a:r>
              <a:rPr lang="en-US" sz="2400" spc="-15" dirty="0">
                <a:solidFill>
                  <a:srgbClr val="404040"/>
                </a:solidFill>
                <a:latin typeface="Carlito"/>
                <a:cs typeface="Carlito"/>
              </a:rPr>
              <a:t>sites  </a:t>
            </a:r>
            <a:r>
              <a:rPr lang="en-US" sz="2400" spc="-20" dirty="0">
                <a:solidFill>
                  <a:srgbClr val="404040"/>
                </a:solidFill>
                <a:latin typeface="Carlito"/>
                <a:cs typeface="Carlito"/>
              </a:rPr>
              <a:t>are </a:t>
            </a:r>
            <a:r>
              <a:rPr lang="en-US" sz="2400" spc="-5" dirty="0">
                <a:solidFill>
                  <a:srgbClr val="404040"/>
                </a:solidFill>
                <a:latin typeface="Carlito"/>
                <a:cs typeface="Carlito"/>
              </a:rPr>
              <a:t>also </a:t>
            </a:r>
            <a:r>
              <a:rPr lang="en-US" sz="2400" dirty="0">
                <a:solidFill>
                  <a:srgbClr val="404040"/>
                </a:solidFill>
                <a:latin typeface="Carlito"/>
                <a:cs typeface="Carlito"/>
              </a:rPr>
              <a:t>close </a:t>
            </a:r>
            <a:r>
              <a:rPr lang="en-US" sz="2400" spc="-15" dirty="0">
                <a:solidFill>
                  <a:srgbClr val="404040"/>
                </a:solidFill>
                <a:latin typeface="Carlito"/>
                <a:cs typeface="Carlito"/>
              </a:rPr>
              <a:t>to </a:t>
            </a:r>
            <a:r>
              <a:rPr lang="en-US" sz="2400" spc="-10" dirty="0">
                <a:solidFill>
                  <a:srgbClr val="404040"/>
                </a:solidFill>
                <a:latin typeface="Carlito"/>
                <a:cs typeface="Carlito"/>
              </a:rPr>
              <a:t>coasts </a:t>
            </a:r>
            <a:r>
              <a:rPr lang="en-US" sz="2400" spc="-5" dirty="0">
                <a:solidFill>
                  <a:srgbClr val="404040"/>
                </a:solidFill>
                <a:latin typeface="Carlito"/>
                <a:cs typeface="Carlito"/>
              </a:rPr>
              <a:t>and </a:t>
            </a:r>
            <a:r>
              <a:rPr lang="en-US" sz="2400" spc="-20" dirty="0">
                <a:solidFill>
                  <a:srgbClr val="404040"/>
                </a:solidFill>
                <a:latin typeface="Carlito"/>
                <a:cs typeface="Carlito"/>
              </a:rPr>
              <a:t>relatively </a:t>
            </a:r>
            <a:r>
              <a:rPr lang="en-US" sz="2400" spc="-25" dirty="0">
                <a:solidFill>
                  <a:srgbClr val="404040"/>
                </a:solidFill>
                <a:latin typeface="Carlito"/>
                <a:cs typeface="Carlito"/>
              </a:rPr>
              <a:t>far from </a:t>
            </a:r>
            <a:r>
              <a:rPr lang="en-US" sz="2400" spc="-5" dirty="0">
                <a:solidFill>
                  <a:srgbClr val="404040"/>
                </a:solidFill>
                <a:latin typeface="Carlito"/>
                <a:cs typeface="Carlito"/>
              </a:rPr>
              <a:t>cities so </a:t>
            </a:r>
            <a:r>
              <a:rPr lang="en-US" sz="2400" spc="-10" dirty="0">
                <a:solidFill>
                  <a:srgbClr val="404040"/>
                </a:solidFill>
                <a:latin typeface="Carlito"/>
                <a:cs typeface="Carlito"/>
              </a:rPr>
              <a:t>that </a:t>
            </a:r>
            <a:r>
              <a:rPr lang="en-US" sz="2400" spc="-5" dirty="0">
                <a:solidFill>
                  <a:srgbClr val="404040"/>
                </a:solidFill>
                <a:latin typeface="Carlito"/>
                <a:cs typeface="Carlito"/>
              </a:rPr>
              <a:t>launch </a:t>
            </a:r>
            <a:r>
              <a:rPr lang="en-US" sz="2400" spc="-20" dirty="0">
                <a:solidFill>
                  <a:srgbClr val="404040"/>
                </a:solidFill>
                <a:latin typeface="Carlito"/>
                <a:cs typeface="Carlito"/>
              </a:rPr>
              <a:t>failures </a:t>
            </a:r>
            <a:r>
              <a:rPr lang="en-US" sz="2400" spc="-5" dirty="0">
                <a:solidFill>
                  <a:srgbClr val="404040"/>
                </a:solidFill>
                <a:latin typeface="Carlito"/>
                <a:cs typeface="Carlito"/>
              </a:rPr>
              <a:t>can land in the sea </a:t>
            </a:r>
            <a:r>
              <a:rPr lang="en-US" sz="2400" spc="-40" dirty="0">
                <a:solidFill>
                  <a:srgbClr val="404040"/>
                </a:solidFill>
                <a:latin typeface="Carlito"/>
                <a:cs typeface="Carlito"/>
              </a:rPr>
              <a:t>to  </a:t>
            </a:r>
            <a:r>
              <a:rPr lang="en-US" sz="2400" spc="-25" dirty="0">
                <a:solidFill>
                  <a:srgbClr val="404040"/>
                </a:solidFill>
                <a:latin typeface="Carlito"/>
                <a:cs typeface="Carlito"/>
              </a:rPr>
              <a:t>avoid </a:t>
            </a:r>
            <a:r>
              <a:rPr lang="en-US" sz="2400" spc="-40" dirty="0">
                <a:solidFill>
                  <a:srgbClr val="404040"/>
                </a:solidFill>
                <a:latin typeface="Carlito"/>
                <a:cs typeface="Carlito"/>
              </a:rPr>
              <a:t>rockets </a:t>
            </a:r>
            <a:r>
              <a:rPr lang="en-US" sz="2400" spc="-10" dirty="0">
                <a:solidFill>
                  <a:srgbClr val="404040"/>
                </a:solidFill>
                <a:latin typeface="Carlito"/>
                <a:cs typeface="Carlito"/>
              </a:rPr>
              <a:t>falling </a:t>
            </a:r>
            <a:r>
              <a:rPr lang="en-US" sz="2400" spc="-5" dirty="0">
                <a:solidFill>
                  <a:srgbClr val="404040"/>
                </a:solidFill>
                <a:latin typeface="Carlito"/>
                <a:cs typeface="Carlito"/>
              </a:rPr>
              <a:t>on densely </a:t>
            </a:r>
            <a:r>
              <a:rPr lang="en-US" sz="2400" spc="-20" dirty="0">
                <a:solidFill>
                  <a:srgbClr val="404040"/>
                </a:solidFill>
                <a:latin typeface="Carlito"/>
                <a:cs typeface="Carlito"/>
              </a:rPr>
              <a:t>populated</a:t>
            </a:r>
            <a:r>
              <a:rPr lang="en-US" sz="2400" spc="-30" dirty="0">
                <a:solidFill>
                  <a:srgbClr val="404040"/>
                </a:solidFill>
                <a:latin typeface="Carlito"/>
                <a:cs typeface="Carlito"/>
              </a:rPr>
              <a:t> </a:t>
            </a:r>
            <a:r>
              <a:rPr lang="en-US" sz="2400" spc="-5" dirty="0">
                <a:solidFill>
                  <a:srgbClr val="404040"/>
                </a:solidFill>
                <a:latin typeface="Carlito"/>
                <a:cs typeface="Carlito"/>
              </a:rPr>
              <a:t>areas.</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6" name="object 4"/>
          <p:cNvSpPr/>
          <p:nvPr/>
        </p:nvSpPr>
        <p:spPr>
          <a:xfrm>
            <a:off x="978217" y="1295019"/>
            <a:ext cx="8389620" cy="1723643"/>
          </a:xfrm>
          <a:prstGeom prst="rect">
            <a:avLst/>
          </a:prstGeom>
          <a:blipFill>
            <a:blip r:embed="rId3" cstate="print"/>
            <a:stretch>
              <a:fillRect/>
            </a:stretch>
          </a:blipFill>
        </p:spPr>
        <p:txBody>
          <a:bodyPr wrap="square" lIns="0" tIns="0" rIns="0" bIns="0" rtlCol="0"/>
          <a:lstStyle/>
          <a:p>
            <a:endParaRPr/>
          </a:p>
        </p:txBody>
      </p:sp>
      <p:grpSp>
        <p:nvGrpSpPr>
          <p:cNvPr id="7" name="object 5"/>
          <p:cNvGrpSpPr/>
          <p:nvPr/>
        </p:nvGrpSpPr>
        <p:grpSpPr>
          <a:xfrm>
            <a:off x="1776412" y="3390137"/>
            <a:ext cx="7505700" cy="1562100"/>
            <a:chOff x="2802635" y="3552444"/>
            <a:chExt cx="7505700" cy="1562100"/>
          </a:xfrm>
        </p:grpSpPr>
        <p:sp>
          <p:nvSpPr>
            <p:cNvPr id="9" name="object 6"/>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4610101"/>
            <a:ext cx="9745589" cy="1566862"/>
          </a:xfrm>
          <a:prstGeom prst="rect">
            <a:avLst/>
          </a:prstGeom>
        </p:spPr>
        <p:txBody>
          <a:bodyPr lIns="91440" tIns="45720" rIns="91440" bIns="45720" anchor="t">
            <a:normAutofit fontScale="92500" lnSpcReduction="20000"/>
          </a:bodyPr>
          <a:lstStyle/>
          <a:p>
            <a:pPr marL="12700" marR="5080">
              <a:spcBef>
                <a:spcPts val="340"/>
              </a:spcBef>
            </a:pPr>
            <a:r>
              <a:rPr lang="en-US" sz="2400" spc="-5" dirty="0">
                <a:solidFill>
                  <a:srgbClr val="404040"/>
                </a:solidFill>
                <a:latin typeface="Carlito"/>
                <a:cs typeface="Carlito"/>
              </a:rPr>
              <a:t>This is </a:t>
            </a:r>
            <a:r>
              <a:rPr lang="en-US" sz="2400" dirty="0">
                <a:solidFill>
                  <a:srgbClr val="404040"/>
                </a:solidFill>
                <a:latin typeface="Carlito"/>
                <a:cs typeface="Carlito"/>
              </a:rPr>
              <a:t>the </a:t>
            </a:r>
            <a:r>
              <a:rPr lang="en-US" sz="2400" spc="-5" dirty="0">
                <a:solidFill>
                  <a:srgbClr val="404040"/>
                </a:solidFill>
                <a:latin typeface="Carlito"/>
                <a:cs typeface="Carlito"/>
              </a:rPr>
              <a:t>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CCAFS </a:t>
            </a:r>
            <a:r>
              <a:rPr lang="en-US" sz="2400" spc="-10" dirty="0">
                <a:solidFill>
                  <a:srgbClr val="404040"/>
                </a:solidFill>
                <a:latin typeface="Carlito"/>
                <a:cs typeface="Carlito"/>
              </a:rPr>
              <a:t>LC-40 </a:t>
            </a:r>
            <a:r>
              <a:rPr lang="en-US" sz="2400" spc="-5" dirty="0">
                <a:solidFill>
                  <a:srgbClr val="404040"/>
                </a:solidFill>
                <a:latin typeface="Carlito"/>
                <a:cs typeface="Carlito"/>
              </a:rPr>
              <a:t>is </a:t>
            </a:r>
            <a:r>
              <a:rPr lang="en-US" sz="2400" dirty="0">
                <a:solidFill>
                  <a:srgbClr val="404040"/>
                </a:solidFill>
                <a:latin typeface="Carlito"/>
                <a:cs typeface="Carlito"/>
              </a:rPr>
              <a:t>the </a:t>
            </a:r>
            <a:r>
              <a:rPr lang="en-US" sz="2400" spc="-5" dirty="0">
                <a:solidFill>
                  <a:srgbClr val="404040"/>
                </a:solidFill>
                <a:latin typeface="Carlito"/>
                <a:cs typeface="Carlito"/>
              </a:rPr>
              <a:t>old name of  CCAFS SLC-40 </a:t>
            </a:r>
            <a:r>
              <a:rPr lang="en-US" sz="2400" dirty="0">
                <a:solidFill>
                  <a:srgbClr val="404040"/>
                </a:solidFill>
                <a:latin typeface="Carlito"/>
                <a:cs typeface="Carlito"/>
              </a:rPr>
              <a:t>so </a:t>
            </a:r>
            <a:r>
              <a:rPr lang="en-US" sz="2400" spc="-5" dirty="0">
                <a:solidFill>
                  <a:srgbClr val="404040"/>
                </a:solidFill>
                <a:latin typeface="Carlito"/>
                <a:cs typeface="Carlito"/>
              </a:rPr>
              <a:t>CCAFS </a:t>
            </a:r>
            <a:r>
              <a:rPr lang="en-US" sz="2400" dirty="0">
                <a:solidFill>
                  <a:srgbClr val="404040"/>
                </a:solidFill>
                <a:latin typeface="Carlito"/>
                <a:cs typeface="Carlito"/>
              </a:rPr>
              <a:t>and </a:t>
            </a:r>
            <a:r>
              <a:rPr lang="en-US" sz="2400" spc="-5" dirty="0">
                <a:solidFill>
                  <a:srgbClr val="404040"/>
                </a:solidFill>
                <a:latin typeface="Carlito"/>
                <a:cs typeface="Carlito"/>
              </a:rPr>
              <a:t>KSC </a:t>
            </a:r>
            <a:r>
              <a:rPr lang="en-US" sz="2400" spc="-35" dirty="0">
                <a:solidFill>
                  <a:srgbClr val="404040"/>
                </a:solidFill>
                <a:latin typeface="Carlito"/>
                <a:cs typeface="Carlito"/>
              </a:rPr>
              <a:t>have </a:t>
            </a:r>
            <a:r>
              <a:rPr lang="en-US" sz="2400" dirty="0">
                <a:solidFill>
                  <a:srgbClr val="404040"/>
                </a:solidFill>
                <a:latin typeface="Carlito"/>
                <a:cs typeface="Carlito"/>
              </a:rPr>
              <a:t>the </a:t>
            </a:r>
            <a:r>
              <a:rPr lang="en-US" sz="2400" spc="-5" dirty="0">
                <a:solidFill>
                  <a:srgbClr val="404040"/>
                </a:solidFill>
                <a:latin typeface="Carlito"/>
                <a:cs typeface="Carlito"/>
              </a:rPr>
              <a:t>same amount </a:t>
            </a:r>
            <a:r>
              <a:rPr lang="en-US" sz="2400" dirty="0">
                <a:solidFill>
                  <a:srgbClr val="404040"/>
                </a:solidFill>
                <a:latin typeface="Carlito"/>
                <a:cs typeface="Carlito"/>
              </a:rPr>
              <a:t>of </a:t>
            </a:r>
            <a:r>
              <a:rPr lang="en-US" sz="2400" spc="-5" dirty="0">
                <a:solidFill>
                  <a:srgbClr val="404040"/>
                </a:solidFill>
                <a:latin typeface="Carlito"/>
                <a:cs typeface="Carlito"/>
              </a:rPr>
              <a:t>successful landings, but </a:t>
            </a:r>
            <a:r>
              <a:rPr lang="en-US" sz="2400" dirty="0">
                <a:solidFill>
                  <a:srgbClr val="404040"/>
                </a:solidFill>
                <a:latin typeface="Carlito"/>
                <a:cs typeface="Carlito"/>
              </a:rPr>
              <a:t>a majority of the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where </a:t>
            </a:r>
            <a:r>
              <a:rPr lang="en-US" sz="2400" spc="-20" dirty="0">
                <a:solidFill>
                  <a:srgbClr val="404040"/>
                </a:solidFill>
                <a:latin typeface="Carlito"/>
                <a:cs typeface="Carlito"/>
              </a:rPr>
              <a:t>performed </a:t>
            </a:r>
            <a:r>
              <a:rPr lang="en-US" sz="2400" spc="-25" dirty="0">
                <a:solidFill>
                  <a:srgbClr val="404040"/>
                </a:solidFill>
                <a:latin typeface="Carlito"/>
                <a:cs typeface="Carlito"/>
              </a:rPr>
              <a:t>before </a:t>
            </a:r>
            <a:r>
              <a:rPr lang="en-US" sz="2400" dirty="0">
                <a:solidFill>
                  <a:srgbClr val="404040"/>
                </a:solidFill>
                <a:latin typeface="Carlito"/>
                <a:cs typeface="Carlito"/>
              </a:rPr>
              <a:t>the </a:t>
            </a:r>
            <a:r>
              <a:rPr lang="en-US" sz="2400" spc="-5" dirty="0">
                <a:solidFill>
                  <a:srgbClr val="404040"/>
                </a:solidFill>
                <a:latin typeface="Carlito"/>
                <a:cs typeface="Carlito"/>
              </a:rPr>
              <a:t>name </a:t>
            </a:r>
            <a:r>
              <a:rPr lang="en-US" sz="2400" dirty="0">
                <a:solidFill>
                  <a:srgbClr val="404040"/>
                </a:solidFill>
                <a:latin typeface="Carlito"/>
                <a:cs typeface="Carlito"/>
              </a:rPr>
              <a:t>change. </a:t>
            </a:r>
            <a:r>
              <a:rPr lang="en-US" sz="2400" spc="-40" dirty="0">
                <a:solidFill>
                  <a:srgbClr val="404040"/>
                </a:solidFill>
                <a:latin typeface="Carlito"/>
                <a:cs typeface="Carlito"/>
              </a:rPr>
              <a:t>VAFB </a:t>
            </a:r>
            <a:r>
              <a:rPr lang="en-US" sz="2400" spc="-5" dirty="0">
                <a:solidFill>
                  <a:srgbClr val="404040"/>
                </a:solidFill>
                <a:latin typeface="Carlito"/>
                <a:cs typeface="Carlito"/>
              </a:rPr>
              <a:t>has </a:t>
            </a:r>
            <a:r>
              <a:rPr lang="en-US" sz="2400" dirty="0">
                <a:solidFill>
                  <a:srgbClr val="404040"/>
                </a:solidFill>
                <a:latin typeface="Carlito"/>
                <a:cs typeface="Carlito"/>
              </a:rPr>
              <a:t>the </a:t>
            </a:r>
            <a:r>
              <a:rPr lang="en-US" sz="2400" spc="-20" dirty="0">
                <a:solidFill>
                  <a:srgbClr val="404040"/>
                </a:solidFill>
                <a:latin typeface="Carlito"/>
                <a:cs typeface="Carlito"/>
              </a:rPr>
              <a:t>smallest share </a:t>
            </a:r>
            <a:r>
              <a:rPr lang="en-US" sz="2400" spc="-5" dirty="0">
                <a:solidFill>
                  <a:srgbClr val="404040"/>
                </a:solidFill>
                <a:latin typeface="Carlito"/>
                <a:cs typeface="Carlito"/>
              </a:rPr>
              <a:t>of 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This </a:t>
            </a:r>
            <a:r>
              <a:rPr lang="en-US" sz="2400" spc="-25" dirty="0">
                <a:solidFill>
                  <a:srgbClr val="404040"/>
                </a:solidFill>
                <a:latin typeface="Carlito"/>
                <a:cs typeface="Carlito"/>
              </a:rPr>
              <a:t>may </a:t>
            </a:r>
            <a:r>
              <a:rPr lang="en-US" sz="2400" dirty="0">
                <a:solidFill>
                  <a:srgbClr val="404040"/>
                </a:solidFill>
                <a:latin typeface="Carlito"/>
                <a:cs typeface="Carlito"/>
              </a:rPr>
              <a:t>be due </a:t>
            </a:r>
            <a:r>
              <a:rPr lang="en-US" sz="2400" spc="-20" dirty="0">
                <a:solidFill>
                  <a:srgbClr val="404040"/>
                </a:solidFill>
                <a:latin typeface="Carlito"/>
                <a:cs typeface="Carlito"/>
              </a:rPr>
              <a:t>to </a:t>
            </a:r>
            <a:r>
              <a:rPr lang="en-US" sz="2400" spc="-5" dirty="0">
                <a:solidFill>
                  <a:srgbClr val="404040"/>
                </a:solidFill>
                <a:latin typeface="Carlito"/>
                <a:cs typeface="Carlito"/>
              </a:rPr>
              <a:t>smaller sample </a:t>
            </a:r>
            <a:r>
              <a:rPr lang="en-US" sz="2400" dirty="0">
                <a:solidFill>
                  <a:srgbClr val="404040"/>
                </a:solidFill>
                <a:latin typeface="Carlito"/>
                <a:cs typeface="Carlito"/>
              </a:rPr>
              <a:t>and </a:t>
            </a:r>
            <a:r>
              <a:rPr lang="en-US" sz="2400" spc="-5" dirty="0">
                <a:solidFill>
                  <a:srgbClr val="404040"/>
                </a:solidFill>
                <a:latin typeface="Carlito"/>
                <a:cs typeface="Carlito"/>
              </a:rPr>
              <a:t>increase in </a:t>
            </a:r>
            <a:r>
              <a:rPr lang="en-US" sz="2400" spc="-15" dirty="0">
                <a:solidFill>
                  <a:srgbClr val="404040"/>
                </a:solidFill>
                <a:latin typeface="Carlito"/>
                <a:cs typeface="Carlito"/>
              </a:rPr>
              <a:t>difficulty </a:t>
            </a:r>
            <a:r>
              <a:rPr lang="en-US" sz="2400" spc="-5" dirty="0">
                <a:solidFill>
                  <a:srgbClr val="404040"/>
                </a:solidFill>
                <a:latin typeface="Carlito"/>
                <a:cs typeface="Carlito"/>
              </a:rPr>
              <a:t>of </a:t>
            </a:r>
            <a:r>
              <a:rPr lang="en-US" sz="2400" dirty="0">
                <a:solidFill>
                  <a:srgbClr val="404040"/>
                </a:solidFill>
                <a:latin typeface="Carlito"/>
                <a:cs typeface="Carlito"/>
              </a:rPr>
              <a:t>launching </a:t>
            </a:r>
            <a:r>
              <a:rPr lang="en-US" sz="2400" spc="-5" dirty="0">
                <a:solidFill>
                  <a:srgbClr val="404040"/>
                </a:solidFill>
                <a:latin typeface="Carlito"/>
                <a:cs typeface="Carlito"/>
              </a:rPr>
              <a:t>in </a:t>
            </a:r>
            <a:r>
              <a:rPr lang="en-US" sz="2400" dirty="0">
                <a:solidFill>
                  <a:srgbClr val="404040"/>
                </a:solidFill>
                <a:latin typeface="Carlito"/>
                <a:cs typeface="Carlito"/>
              </a:rPr>
              <a:t>the </a:t>
            </a:r>
            <a:r>
              <a:rPr lang="en-US" sz="2400" spc="-25" dirty="0">
                <a:solidFill>
                  <a:srgbClr val="404040"/>
                </a:solidFill>
                <a:latin typeface="Carlito"/>
                <a:cs typeface="Carlito"/>
              </a:rPr>
              <a:t>west</a:t>
            </a:r>
            <a:r>
              <a:rPr lang="en-US" sz="2400" spc="-65" dirty="0">
                <a:solidFill>
                  <a:srgbClr val="404040"/>
                </a:solidFill>
                <a:latin typeface="Carlito"/>
                <a:cs typeface="Carlito"/>
              </a:rPr>
              <a:t> </a:t>
            </a:r>
            <a:r>
              <a:rPr lang="en-US" sz="2400" spc="-10" dirty="0">
                <a:solidFill>
                  <a:srgbClr val="404040"/>
                </a:solidFill>
                <a:latin typeface="Carlito"/>
                <a:cs typeface="Carlito"/>
              </a:rPr>
              <a:t>coast.</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&lt;Dashboard Screenshot 1&gt;</a:t>
            </a:r>
            <a:endParaRPr lang="en-US" dirty="0">
              <a:solidFill>
                <a:srgbClr val="0B49CB"/>
              </a:solidFill>
              <a:latin typeface="Abadi"/>
            </a:endParaRPr>
          </a:p>
        </p:txBody>
      </p:sp>
      <p:sp>
        <p:nvSpPr>
          <p:cNvPr id="6" name="object 4"/>
          <p:cNvSpPr/>
          <p:nvPr/>
        </p:nvSpPr>
        <p:spPr>
          <a:xfrm>
            <a:off x="3070097" y="1656588"/>
            <a:ext cx="2570988" cy="2581656"/>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6236969" y="19613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5219699"/>
            <a:ext cx="10551583" cy="957263"/>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a:p>
            <a:endParaRPr lang="en-US" dirty="0"/>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a:uFill>
                  <a:solidFill>
                    <a:srgbClr val="7D7D7D"/>
                  </a:solidFill>
                </a:uFill>
              </a:rPr>
              <a:t>Highest </a:t>
            </a:r>
            <a:r>
              <a:rPr lang="en-US" u="heavy" spc="-520" dirty="0">
                <a:uFill>
                  <a:solidFill>
                    <a:srgbClr val="7D7D7D"/>
                  </a:solidFill>
                </a:uFill>
              </a:rPr>
              <a:t>Success </a:t>
            </a:r>
            <a:r>
              <a:rPr lang="en-US" u="heavy" spc="-395" dirty="0">
                <a:uFill>
                  <a:solidFill>
                    <a:srgbClr val="7D7D7D"/>
                  </a:solidFill>
                </a:uFill>
              </a:rPr>
              <a:t>Rate </a:t>
            </a:r>
            <a:r>
              <a:rPr lang="en-US" u="heavy" spc="-370" dirty="0">
                <a:uFill>
                  <a:solidFill>
                    <a:srgbClr val="7D7D7D"/>
                  </a:solidFill>
                </a:uFill>
              </a:rPr>
              <a:t>Launch</a:t>
            </a:r>
            <a:r>
              <a:rPr lang="en-US" u="heavy" spc="-400" dirty="0">
                <a:uFill>
                  <a:solidFill>
                    <a:srgbClr val="7D7D7D"/>
                  </a:solidFill>
                </a:uFill>
              </a:rPr>
              <a:t> </a:t>
            </a:r>
            <a:r>
              <a:rPr lang="en-US" u="heavy" spc="-325" dirty="0">
                <a:uFill>
                  <a:solidFill>
                    <a:srgbClr val="7D7D7D"/>
                  </a:solidFill>
                </a:uFill>
              </a:rPr>
              <a:t>Site</a:t>
            </a:r>
            <a:endParaRPr lang="en-US" dirty="0">
              <a:solidFill>
                <a:srgbClr val="0B49CB"/>
              </a:solidFill>
              <a:latin typeface="Abadi"/>
            </a:endParaRPr>
          </a:p>
        </p:txBody>
      </p:sp>
      <p:sp>
        <p:nvSpPr>
          <p:cNvPr id="6"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4811267" y="1728977"/>
            <a:ext cx="2570988" cy="2570988"/>
          </a:xfrm>
          <a:prstGeom prst="rect">
            <a:avLst/>
          </a:prstGeom>
          <a:blipFill>
            <a:blip r:embed="rId4" cstate="print"/>
            <a:stretch>
              <a:fillRect/>
            </a:stretch>
          </a:blipFill>
        </p:spPr>
        <p:txBody>
          <a:bodyPr wrap="square" lIns="0" tIns="0" rIns="0" bIns="0" rtlCol="0"/>
          <a:lstStyle/>
          <a:p>
            <a:endParaRPr/>
          </a:p>
        </p:txBody>
      </p:sp>
      <p:sp>
        <p:nvSpPr>
          <p:cNvPr id="9" name="object 6"/>
          <p:cNvSpPr/>
          <p:nvPr/>
        </p:nvSpPr>
        <p:spPr>
          <a:xfrm>
            <a:off x="7869174" y="2004060"/>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417958" y="4943475"/>
            <a:ext cx="11568045" cy="1233487"/>
          </a:xfrm>
          <a:prstGeom prst="rect">
            <a:avLst/>
          </a:prstGeom>
        </p:spPr>
        <p:txBody>
          <a:bodyPr lIns="91440" tIns="45720" rIns="91440" bIns="45720" anchor="t">
            <a:normAutofit fontScale="85000" lnSpcReduction="10000"/>
          </a:bodyPr>
          <a:lstStyle/>
          <a:p>
            <a:pPr marL="12700" marR="5080">
              <a:lnSpc>
                <a:spcPct val="91700"/>
              </a:lnSpc>
              <a:spcBef>
                <a:spcPts val="300"/>
              </a:spcBef>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r>
              <a:rPr lang="en-US" sz="2400" spc="-65" dirty="0">
                <a:solidFill>
                  <a:srgbClr val="404040"/>
                </a:solidFill>
                <a:latin typeface="Carlito"/>
                <a:cs typeface="Carlito"/>
              </a:rPr>
              <a:t>However, </a:t>
            </a:r>
            <a:r>
              <a:rPr lang="en-US" sz="2400" dirty="0">
                <a:solidFill>
                  <a:srgbClr val="404040"/>
                </a:solidFill>
                <a:latin typeface="Carlito"/>
                <a:cs typeface="Carlito"/>
              </a:rPr>
              <a:t>this </a:t>
            </a:r>
            <a:r>
              <a:rPr lang="en-US" sz="2400" spc="-5" dirty="0">
                <a:solidFill>
                  <a:srgbClr val="404040"/>
                </a:solidFill>
                <a:latin typeface="Carlito"/>
                <a:cs typeface="Carlito"/>
              </a:rPr>
              <a:t>is </a:t>
            </a:r>
            <a:r>
              <a:rPr lang="en-US" sz="2400" spc="-10" dirty="0">
                <a:solidFill>
                  <a:srgbClr val="404040"/>
                </a:solidFill>
                <a:latin typeface="Carlito"/>
                <a:cs typeface="Carlito"/>
              </a:rPr>
              <a:t>set </a:t>
            </a:r>
            <a:r>
              <a:rPr lang="en-US" sz="2400" spc="-20" dirty="0">
                <a:solidFill>
                  <a:srgbClr val="404040"/>
                </a:solidFill>
                <a:latin typeface="Carlito"/>
                <a:cs typeface="Carlito"/>
              </a:rPr>
              <a:t>from </a:t>
            </a:r>
            <a:r>
              <a:rPr lang="en-US" sz="2400" dirty="0">
                <a:solidFill>
                  <a:srgbClr val="404040"/>
                </a:solidFill>
                <a:latin typeface="Carlito"/>
                <a:cs typeface="Carlito"/>
              </a:rPr>
              <a:t>0-10000 </a:t>
            </a:r>
            <a:r>
              <a:rPr lang="en-US" sz="2400" spc="-20" dirty="0">
                <a:solidFill>
                  <a:srgbClr val="404040"/>
                </a:solidFill>
                <a:latin typeface="Carlito"/>
                <a:cs typeface="Carlito"/>
              </a:rPr>
              <a:t>instead </a:t>
            </a:r>
            <a:r>
              <a:rPr lang="en-US" sz="2400" spc="-5" dirty="0">
                <a:solidFill>
                  <a:srgbClr val="404040"/>
                </a:solidFill>
                <a:latin typeface="Carlito"/>
                <a:cs typeface="Carlito"/>
              </a:rPr>
              <a:t>of </a:t>
            </a:r>
            <a:r>
              <a:rPr lang="en-US" sz="2400" dirty="0">
                <a:solidFill>
                  <a:srgbClr val="404040"/>
                </a:solidFill>
                <a:latin typeface="Carlito"/>
                <a:cs typeface="Carlito"/>
              </a:rPr>
              <a:t>the  </a:t>
            </a:r>
            <a:r>
              <a:rPr lang="en-US" sz="2400" spc="-20" dirty="0">
                <a:solidFill>
                  <a:srgbClr val="404040"/>
                </a:solidFill>
                <a:latin typeface="Carlito"/>
                <a:cs typeface="Carlito"/>
              </a:rPr>
              <a:t>max </a:t>
            </a:r>
            <a:r>
              <a:rPr lang="en-US" sz="2400" spc="-25" dirty="0">
                <a:solidFill>
                  <a:srgbClr val="404040"/>
                </a:solidFill>
                <a:latin typeface="Carlito"/>
                <a:cs typeface="Carlito"/>
              </a:rPr>
              <a:t>Payload </a:t>
            </a:r>
            <a:r>
              <a:rPr lang="en-US" sz="2400" spc="-5" dirty="0">
                <a:solidFill>
                  <a:srgbClr val="404040"/>
                </a:solidFill>
                <a:latin typeface="Carlito"/>
                <a:cs typeface="Carlito"/>
              </a:rPr>
              <a:t>of </a:t>
            </a:r>
            <a:r>
              <a:rPr lang="en-US" sz="2400" dirty="0">
                <a:solidFill>
                  <a:srgbClr val="404040"/>
                </a:solidFill>
                <a:latin typeface="Carlito"/>
                <a:cs typeface="Carlito"/>
              </a:rPr>
              <a:t>15600. </a:t>
            </a:r>
            <a:r>
              <a:rPr lang="en-US" sz="2400" spc="-5" dirty="0">
                <a:solidFill>
                  <a:srgbClr val="404040"/>
                </a:solidFill>
                <a:latin typeface="Carlito"/>
                <a:cs typeface="Carlito"/>
              </a:rPr>
              <a:t>Class </a:t>
            </a:r>
            <a:r>
              <a:rPr lang="en-US" sz="2400" spc="-20" dirty="0">
                <a:solidFill>
                  <a:srgbClr val="404040"/>
                </a:solidFill>
                <a:latin typeface="Carlito"/>
                <a:cs typeface="Carlito"/>
              </a:rPr>
              <a:t>indicates </a:t>
            </a:r>
            <a:r>
              <a:rPr lang="en-US" sz="2400" dirty="0">
                <a:solidFill>
                  <a:srgbClr val="404040"/>
                </a:solidFill>
                <a:latin typeface="Carlito"/>
                <a:cs typeface="Carlito"/>
              </a:rPr>
              <a:t>1 </a:t>
            </a:r>
            <a:r>
              <a:rPr lang="en-US" sz="2400" spc="-30" dirty="0">
                <a:solidFill>
                  <a:srgbClr val="404040"/>
                </a:solidFill>
                <a:latin typeface="Carlito"/>
                <a:cs typeface="Carlito"/>
              </a:rPr>
              <a:t>for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and 0 </a:t>
            </a:r>
            <a:r>
              <a:rPr lang="en-US" sz="2400" spc="-30" dirty="0">
                <a:solidFill>
                  <a:srgbClr val="404040"/>
                </a:solidFill>
                <a:latin typeface="Carlito"/>
                <a:cs typeface="Carlito"/>
              </a:rPr>
              <a:t>for </a:t>
            </a:r>
            <a:r>
              <a:rPr lang="en-US" sz="2400" spc="-20" dirty="0">
                <a:solidFill>
                  <a:srgbClr val="404040"/>
                </a:solidFill>
                <a:latin typeface="Carlito"/>
                <a:cs typeface="Carlito"/>
              </a:rPr>
              <a:t>failure.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also  accounts </a:t>
            </a:r>
            <a:r>
              <a:rPr lang="en-US" sz="2400" spc="-25" dirty="0">
                <a:solidFill>
                  <a:srgbClr val="404040"/>
                </a:solidFill>
                <a:latin typeface="Carlito"/>
                <a:cs typeface="Carlito"/>
              </a:rPr>
              <a:t>for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20" dirty="0">
                <a:solidFill>
                  <a:srgbClr val="404040"/>
                </a:solidFill>
                <a:latin typeface="Carlito"/>
                <a:cs typeface="Carlito"/>
              </a:rPr>
              <a:t>category </a:t>
            </a:r>
            <a:r>
              <a:rPr lang="en-US" sz="2400" spc="-5" dirty="0">
                <a:solidFill>
                  <a:srgbClr val="404040"/>
                </a:solidFill>
                <a:latin typeface="Carlito"/>
                <a:cs typeface="Carlito"/>
              </a:rPr>
              <a:t>in color </a:t>
            </a:r>
            <a:r>
              <a:rPr lang="en-US" sz="2400" dirty="0">
                <a:solidFill>
                  <a:srgbClr val="404040"/>
                </a:solidFill>
                <a:latin typeface="Carlito"/>
                <a:cs typeface="Carlito"/>
              </a:rPr>
              <a:t>and number </a:t>
            </a:r>
            <a:r>
              <a:rPr lang="en-US" sz="2400" spc="-5" dirty="0">
                <a:solidFill>
                  <a:srgbClr val="404040"/>
                </a:solidFill>
                <a:latin typeface="Carlito"/>
                <a:cs typeface="Carlito"/>
              </a:rPr>
              <a:t>of </a:t>
            </a:r>
            <a:r>
              <a:rPr lang="en-US" sz="2400" dirty="0">
                <a:solidFill>
                  <a:srgbClr val="404040"/>
                </a:solidFill>
                <a:latin typeface="Carlito"/>
                <a:cs typeface="Carlito"/>
              </a:rPr>
              <a:t>launches </a:t>
            </a:r>
            <a:r>
              <a:rPr lang="en-US" sz="2400" spc="-5" dirty="0">
                <a:solidFill>
                  <a:srgbClr val="404040"/>
                </a:solidFill>
                <a:latin typeface="Carlito"/>
                <a:cs typeface="Carlito"/>
              </a:rPr>
              <a:t>in </a:t>
            </a:r>
            <a:r>
              <a:rPr lang="en-US" sz="2400" spc="-15" dirty="0">
                <a:solidFill>
                  <a:srgbClr val="404040"/>
                </a:solidFill>
                <a:latin typeface="Carlito"/>
                <a:cs typeface="Carlito"/>
              </a:rPr>
              <a:t>point </a:t>
            </a:r>
            <a:r>
              <a:rPr lang="en-US" sz="2400" spc="-25" dirty="0">
                <a:solidFill>
                  <a:srgbClr val="404040"/>
                </a:solidFill>
                <a:latin typeface="Carlito"/>
                <a:cs typeface="Carlito"/>
              </a:rPr>
              <a:t>size. </a:t>
            </a:r>
            <a:r>
              <a:rPr lang="en-US" sz="2400" spc="-5" dirty="0">
                <a:solidFill>
                  <a:srgbClr val="404040"/>
                </a:solidFill>
                <a:latin typeface="Carlito"/>
                <a:cs typeface="Carlito"/>
              </a:rPr>
              <a:t>In </a:t>
            </a:r>
            <a:r>
              <a:rPr lang="en-US" sz="2400" dirty="0">
                <a:solidFill>
                  <a:srgbClr val="404040"/>
                </a:solidFill>
                <a:latin typeface="Carlito"/>
                <a:cs typeface="Carlito"/>
              </a:rPr>
              <a:t>this  </a:t>
            </a:r>
            <a:r>
              <a:rPr lang="en-US" sz="2400" spc="-5" dirty="0">
                <a:solidFill>
                  <a:srgbClr val="404040"/>
                </a:solidFill>
                <a:latin typeface="Carlito"/>
                <a:cs typeface="Carlito"/>
              </a:rPr>
              <a:t>particular </a:t>
            </a:r>
            <a:r>
              <a:rPr lang="en-US" sz="2400" spc="-20" dirty="0">
                <a:solidFill>
                  <a:srgbClr val="404040"/>
                </a:solidFill>
                <a:latin typeface="Carlito"/>
                <a:cs typeface="Carlito"/>
              </a:rPr>
              <a:t>range </a:t>
            </a:r>
            <a:r>
              <a:rPr lang="en-US" sz="2400" spc="-5" dirty="0">
                <a:solidFill>
                  <a:srgbClr val="404040"/>
                </a:solidFill>
                <a:latin typeface="Carlito"/>
                <a:cs typeface="Carlito"/>
              </a:rPr>
              <a:t>of </a:t>
            </a:r>
            <a:r>
              <a:rPr lang="en-US" sz="2400" dirty="0">
                <a:solidFill>
                  <a:srgbClr val="404040"/>
                </a:solidFill>
                <a:latin typeface="Carlito"/>
                <a:cs typeface="Carlito"/>
              </a:rPr>
              <a:t>0-6000, </a:t>
            </a:r>
            <a:r>
              <a:rPr lang="en-US" sz="2400" spc="-20" dirty="0">
                <a:solidFill>
                  <a:srgbClr val="404040"/>
                </a:solidFill>
                <a:latin typeface="Carlito"/>
                <a:cs typeface="Carlito"/>
              </a:rPr>
              <a:t>interestingly </a:t>
            </a:r>
            <a:r>
              <a:rPr lang="en-US" sz="2400" spc="-5" dirty="0">
                <a:solidFill>
                  <a:srgbClr val="404040"/>
                </a:solidFill>
                <a:latin typeface="Carlito"/>
                <a:cs typeface="Carlito"/>
              </a:rPr>
              <a:t>there </a:t>
            </a:r>
            <a:r>
              <a:rPr lang="en-US" sz="2400" spc="-20" dirty="0">
                <a:solidFill>
                  <a:srgbClr val="404040"/>
                </a:solidFill>
                <a:latin typeface="Carlito"/>
                <a:cs typeface="Carlito"/>
              </a:rPr>
              <a:t>are two failed </a:t>
            </a:r>
            <a:r>
              <a:rPr lang="en-US" sz="2400" dirty="0">
                <a:solidFill>
                  <a:srgbClr val="404040"/>
                </a:solidFill>
                <a:latin typeface="Carlito"/>
                <a:cs typeface="Carlito"/>
              </a:rPr>
              <a:t>landings </a:t>
            </a:r>
            <a:r>
              <a:rPr lang="en-US" sz="2400" spc="-5" dirty="0">
                <a:solidFill>
                  <a:srgbClr val="404040"/>
                </a:solidFill>
                <a:latin typeface="Carlito"/>
                <a:cs typeface="Carlito"/>
              </a:rPr>
              <a:t>with payloads of </a:t>
            </a:r>
            <a:r>
              <a:rPr lang="en-US" sz="2400" spc="-45" dirty="0">
                <a:solidFill>
                  <a:srgbClr val="404040"/>
                </a:solidFill>
                <a:latin typeface="Carlito"/>
                <a:cs typeface="Carlito"/>
              </a:rPr>
              <a:t>zero</a:t>
            </a:r>
            <a:r>
              <a:rPr lang="en-US" sz="2400" spc="-3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385" dirty="0"/>
              <a:t>Payload </a:t>
            </a:r>
            <a:r>
              <a:rPr lang="en-US" spc="-390" dirty="0"/>
              <a:t>Mass </a:t>
            </a:r>
            <a:r>
              <a:rPr lang="en-US" spc="-365" dirty="0"/>
              <a:t>vs. </a:t>
            </a:r>
            <a:r>
              <a:rPr lang="en-US" spc="-520" dirty="0"/>
              <a:t>Success </a:t>
            </a:r>
            <a:r>
              <a:rPr lang="en-US" spc="-365" dirty="0"/>
              <a:t>vs. </a:t>
            </a:r>
            <a:r>
              <a:rPr lang="en-US" spc="-270" dirty="0"/>
              <a:t>Booster  </a:t>
            </a:r>
            <a:r>
              <a:rPr lang="en-US" u="heavy" spc="-330" dirty="0">
                <a:uFill>
                  <a:solidFill>
                    <a:srgbClr val="7D7D7D"/>
                  </a:solidFill>
                </a:uFill>
              </a:rPr>
              <a:t>Version</a:t>
            </a:r>
            <a:r>
              <a:rPr lang="en-US" u="heavy" spc="-409" dirty="0">
                <a:uFill>
                  <a:solidFill>
                    <a:srgbClr val="7D7D7D"/>
                  </a:solidFill>
                </a:uFill>
              </a:rPr>
              <a:t> </a:t>
            </a:r>
            <a:r>
              <a:rPr lang="en-US" u="heavy" spc="-330" dirty="0">
                <a:uFill>
                  <a:solidFill>
                    <a:srgbClr val="7D7D7D"/>
                  </a:solidFill>
                </a:uFill>
              </a:rPr>
              <a:t>Category</a:t>
            </a:r>
            <a:endParaRPr lang="en-US" dirty="0">
              <a:solidFill>
                <a:srgbClr val="0B49CB"/>
              </a:solidFill>
              <a:latin typeface="Abadi"/>
            </a:endParaRPr>
          </a:p>
        </p:txBody>
      </p:sp>
      <p:sp>
        <p:nvSpPr>
          <p:cNvPr id="6" name="object 4"/>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Introduction</a:t>
            </a:r>
            <a:endParaRPr lang="en-US" dirty="0">
              <a:solidFill>
                <a:schemeClr val="accent1"/>
              </a:solidFill>
            </a:endParaRPr>
          </a:p>
        </p:txBody>
      </p:sp>
      <p:sp>
        <p:nvSpPr>
          <p:cNvPr id="3" name="Content Placeholder 2"/>
          <p:cNvSpPr>
            <a:spLocks noGrp="1"/>
          </p:cNvSpPr>
          <p:nvPr>
            <p:ph idx="1"/>
          </p:nvPr>
        </p:nvSpPr>
        <p:spPr/>
        <p:txBody>
          <a:bodyPr/>
          <a:lstStyle/>
          <a:p>
            <a:r>
              <a:rPr lang="en-US" sz="1600" dirty="0"/>
              <a:t>Key Problems for Data Scientists to Address:</a:t>
            </a:r>
          </a:p>
          <a:p>
            <a:r>
              <a:rPr lang="en-US" sz="1600" dirty="0"/>
              <a:t>Launch Pricing Determination: Space Y needs to accurately determine the price of each launch in order to remain competitive in the market. Data scientists will need to gather information about SpaceX's pricing strategies, operational costs, and market dynamics to develop robust pricing models.</a:t>
            </a:r>
          </a:p>
          <a:p>
            <a:r>
              <a:rPr lang="en-US" sz="1600" dirty="0"/>
              <a:t>First Stage Reusability Prediction: Predicting whether SpaceX will reuse the first stage of its Falcon 9 rockets is crucial for Space Y's operational planning and pricing decisions. Data scientists will need to leverage machine learning algorithms and publicly available data to train predictive models that can assess the likelihood of first stage reusability based on mission parameters, historical data, and other relevant factors.</a:t>
            </a:r>
          </a:p>
          <a:p>
            <a:r>
              <a:rPr lang="en-US" sz="1600" dirty="0"/>
              <a:t>Dashboard Development: Data scientists will be tasked with creating interactive dashboards that provide valuable insights and visualizations to Space Y's team. These dashboards will enable stakeholders to monitor key metrics, track market trends, and make data-driven decisions regarding pricing, strategy, and resource allocation.</a:t>
            </a:r>
          </a:p>
          <a:p>
            <a:r>
              <a:rPr lang="en-US" sz="1600" dirty="0"/>
              <a:t>Competitive Analysis: Understanding the competitive landscape is essential for Space Y's success. Data scientists will conduct comprehensive analyses of competitors, including SpaceX and other key players, to identify strengths, weaknesses, and opportunities for differentiation.</a:t>
            </a:r>
          </a:p>
          <a:p>
            <a:r>
              <a:rPr lang="en-US" sz="1600" dirty="0"/>
              <a:t>By addressing these challenges, data scientists can play a pivotal role in helping Space Y establish itself as a formidable competitor in the commercial space industry, driving innovation and advancing the frontiers of space exploration.</a:t>
            </a:r>
          </a:p>
          <a:p>
            <a:endParaRPr lang="en-US" dirty="0"/>
          </a:p>
        </p:txBody>
      </p:sp>
    </p:spTree>
    <p:extLst>
      <p:ext uri="{BB962C8B-B14F-4D97-AF65-F5344CB8AC3E}">
        <p14:creationId xmlns:p14="http://schemas.microsoft.com/office/powerpoint/2010/main" val="804700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4827011"/>
            <a:ext cx="10583790" cy="1588402"/>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All models had virtually the same accuracy on the test set at 83.33% accuracy.  It should be noted that test size is small at only sample size of 18.</a:t>
            </a:r>
          </a:p>
          <a:p>
            <a:pPr>
              <a:lnSpc>
                <a:spcPct val="100000"/>
              </a:lnSpc>
              <a:spcBef>
                <a:spcPts val="1400"/>
              </a:spcBef>
            </a:pPr>
            <a:r>
              <a:rPr lang="en-US" sz="2200" dirty="0">
                <a:solidFill>
                  <a:schemeClr val="accent3">
                    <a:lumMod val="25000"/>
                  </a:schemeClr>
                </a:solidFill>
                <a:latin typeface="Abadi"/>
              </a:rPr>
              <a:t>This can cause large variance in accuracy results, such as those in Decision Tree Classifier model in repeated runs.</a:t>
            </a:r>
          </a:p>
          <a:p>
            <a:pPr>
              <a:lnSpc>
                <a:spcPct val="100000"/>
              </a:lnSpc>
              <a:spcBef>
                <a:spcPts val="1400"/>
              </a:spcBef>
            </a:pPr>
            <a:r>
              <a:rPr lang="en-US" sz="2200" dirty="0">
                <a:solidFill>
                  <a:schemeClr val="accent3">
                    <a:lumMod val="25000"/>
                  </a:schemeClr>
                </a:solidFill>
                <a:latin typeface="Abadi"/>
              </a:rPr>
              <a:t>We likely need more data to determine the best model.</a:t>
            </a: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p:cNvSpPr/>
          <p:nvPr/>
        </p:nvSpPr>
        <p:spPr>
          <a:xfrm>
            <a:off x="2809875" y="1316299"/>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4981575"/>
            <a:ext cx="10126589" cy="142817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p:cNvSpPr/>
          <p:nvPr/>
        </p:nvSpPr>
        <p:spPr>
          <a:xfrm>
            <a:off x="3075432" y="1314450"/>
            <a:ext cx="4541520" cy="3453383"/>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8162924" y="1648510"/>
            <a:ext cx="2314576" cy="1200329"/>
          </a:xfrm>
          <a:prstGeom prst="rect">
            <a:avLst/>
          </a:prstGeom>
        </p:spPr>
        <p:txBody>
          <a:bodyPr wrap="square">
            <a:spAutoFit/>
          </a:bodyPr>
          <a:lstStyle/>
          <a:p>
            <a:pPr marL="12700" marR="5080" algn="just">
              <a:lnSpc>
                <a:spcPct val="100000"/>
              </a:lnSpc>
              <a:spcBef>
                <a:spcPts val="100"/>
              </a:spcBef>
            </a:pPr>
            <a:r>
              <a:rPr lang="en-US" spc="-15" dirty="0">
                <a:latin typeface="Carlito"/>
                <a:cs typeface="Carlito"/>
              </a:rPr>
              <a:t>Correct predictions are  </a:t>
            </a:r>
            <a:r>
              <a:rPr lang="en-US" spc="-5" dirty="0">
                <a:latin typeface="Carlito"/>
                <a:cs typeface="Carlito"/>
              </a:rPr>
              <a:t>on </a:t>
            </a:r>
            <a:r>
              <a:rPr lang="en-US" dirty="0">
                <a:latin typeface="Carlito"/>
                <a:cs typeface="Carlito"/>
              </a:rPr>
              <a:t>a </a:t>
            </a:r>
            <a:r>
              <a:rPr lang="en-US" spc="-10" dirty="0">
                <a:latin typeface="Carlito"/>
                <a:cs typeface="Carlito"/>
              </a:rPr>
              <a:t>diagonal </a:t>
            </a:r>
            <a:r>
              <a:rPr lang="en-US" spc="-20" dirty="0">
                <a:latin typeface="Carlito"/>
                <a:cs typeface="Carlito"/>
              </a:rPr>
              <a:t>from </a:t>
            </a:r>
            <a:r>
              <a:rPr lang="en-US" spc="-15" dirty="0">
                <a:latin typeface="Carlito"/>
                <a:cs typeface="Carlito"/>
              </a:rPr>
              <a:t>top  </a:t>
            </a:r>
            <a:r>
              <a:rPr lang="en-US" spc="-5" dirty="0">
                <a:latin typeface="Carlito"/>
                <a:cs typeface="Carlito"/>
              </a:rPr>
              <a:t>left </a:t>
            </a:r>
            <a:r>
              <a:rPr lang="en-US" spc="-15" dirty="0">
                <a:latin typeface="Carlito"/>
                <a:cs typeface="Carlito"/>
              </a:rPr>
              <a:t>to </a:t>
            </a:r>
            <a:r>
              <a:rPr lang="en-US" spc="-20" dirty="0">
                <a:latin typeface="Carlito"/>
                <a:cs typeface="Carlito"/>
              </a:rPr>
              <a:t>bottom</a:t>
            </a:r>
            <a:r>
              <a:rPr lang="en-US" spc="-80" dirty="0">
                <a:latin typeface="Carlito"/>
                <a:cs typeface="Carlito"/>
              </a:rPr>
              <a:t> </a:t>
            </a:r>
            <a:r>
              <a:rPr lang="en-US" spc="-5" dirty="0">
                <a:latin typeface="Carlito"/>
                <a:cs typeface="Carlito"/>
              </a:rPr>
              <a:t>right.</a:t>
            </a:r>
            <a:endParaRPr lang="en-US"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317089"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lnSpcReduction="10000"/>
          </a:bodyPr>
          <a:lstStyle/>
          <a:p>
            <a:pPr marL="12700">
              <a:lnSpc>
                <a:spcPct val="100000"/>
              </a:lnSpc>
              <a:spcBef>
                <a:spcPts val="5"/>
              </a:spcBef>
            </a:pPr>
            <a:endParaRPr lang="en-US" sz="2400" u="heavy" spc="-5" dirty="0">
              <a:solidFill>
                <a:srgbClr val="404040"/>
              </a:solidFill>
              <a:uFill>
                <a:solidFill>
                  <a:srgbClr val="404040"/>
                </a:solidFill>
              </a:uFill>
              <a:latin typeface="Carlito"/>
              <a:cs typeface="Carlito"/>
            </a:endParaRPr>
          </a:p>
          <a:p>
            <a:pPr marL="0" indent="0">
              <a:lnSpc>
                <a:spcPct val="100000"/>
              </a:lnSpc>
              <a:spcBef>
                <a:spcPts val="5"/>
              </a:spcBef>
              <a:buNone/>
            </a:pPr>
            <a:r>
              <a:rPr lang="en-US" sz="2000" u="heavy" spc="-5" dirty="0">
                <a:solidFill>
                  <a:srgbClr val="404040"/>
                </a:solidFill>
                <a:uFill>
                  <a:solidFill>
                    <a:srgbClr val="404040"/>
                  </a:solidFill>
                </a:uFill>
                <a:latin typeface="Carlito"/>
                <a:cs typeface="Carlito"/>
              </a:rPr>
              <a:t>https://github.com/JEALSON5</a:t>
            </a:r>
          </a:p>
          <a:p>
            <a:pPr marL="0" indent="0">
              <a:lnSpc>
                <a:spcPct val="100000"/>
              </a:lnSpc>
              <a:spcBef>
                <a:spcPts val="5"/>
              </a:spcBef>
              <a:buNone/>
            </a:pPr>
            <a:endParaRPr lang="en-US" sz="2000" u="heavy" spc="-5" dirty="0" smtClean="0">
              <a:solidFill>
                <a:srgbClr val="404040"/>
              </a:solidFill>
              <a:uFill>
                <a:solidFill>
                  <a:srgbClr val="404040"/>
                </a:solidFill>
              </a:uFill>
              <a:latin typeface="Carlito"/>
              <a:cs typeface="Carlito"/>
            </a:endParaRPr>
          </a:p>
          <a:p>
            <a:pPr marL="0" indent="0">
              <a:lnSpc>
                <a:spcPct val="100000"/>
              </a:lnSpc>
              <a:spcBef>
                <a:spcPts val="5"/>
              </a:spcBef>
              <a:buNone/>
            </a:pPr>
            <a:endParaRPr lang="en-US" sz="2000" u="heavy" spc="-5" dirty="0">
              <a:solidFill>
                <a:srgbClr val="404040"/>
              </a:solidFill>
              <a:uFill>
                <a:solidFill>
                  <a:srgbClr val="404040"/>
                </a:solidFill>
              </a:uFill>
              <a:latin typeface="Carlito"/>
              <a:cs typeface="Carlito"/>
            </a:endParaRPr>
          </a:p>
          <a:p>
            <a:pPr marL="0" indent="0">
              <a:lnSpc>
                <a:spcPct val="100000"/>
              </a:lnSpc>
              <a:spcBef>
                <a:spcPts val="5"/>
              </a:spcBef>
              <a:buNone/>
            </a:pPr>
            <a:endParaRPr lang="en-US" sz="2000" u="heavy" spc="-5" dirty="0" smtClean="0">
              <a:solidFill>
                <a:srgbClr val="404040"/>
              </a:solidFill>
              <a:uFill>
                <a:solidFill>
                  <a:srgbClr val="404040"/>
                </a:solidFill>
              </a:uFill>
              <a:latin typeface="Carlito"/>
              <a:cs typeface="Carlito"/>
            </a:endParaRPr>
          </a:p>
          <a:p>
            <a:pPr marL="0" indent="0">
              <a:lnSpc>
                <a:spcPct val="100000"/>
              </a:lnSpc>
              <a:spcBef>
                <a:spcPts val="5"/>
              </a:spcBef>
              <a:buNone/>
            </a:pPr>
            <a:endParaRPr lang="en-US" sz="2000" u="heavy" spc="-5" dirty="0">
              <a:solidFill>
                <a:srgbClr val="404040"/>
              </a:solidFill>
              <a:uFill>
                <a:solidFill>
                  <a:srgbClr val="404040"/>
                </a:solidFill>
              </a:uFill>
              <a:latin typeface="Carlito"/>
              <a:cs typeface="Carlito"/>
            </a:endParaRPr>
          </a:p>
          <a:p>
            <a:pPr marL="12700">
              <a:lnSpc>
                <a:spcPct val="100000"/>
              </a:lnSpc>
              <a:spcBef>
                <a:spcPts val="5"/>
              </a:spcBef>
            </a:pPr>
            <a:r>
              <a:rPr lang="en-US" sz="2000" u="heavy" spc="-5" dirty="0">
                <a:solidFill>
                  <a:srgbClr val="404040"/>
                </a:solidFill>
                <a:uFill>
                  <a:solidFill>
                    <a:srgbClr val="404040"/>
                  </a:solidFill>
                </a:uFill>
                <a:latin typeface="Carlito"/>
                <a:cs typeface="Carlito"/>
              </a:rPr>
              <a:t>Instructors:</a:t>
            </a:r>
            <a:endParaRPr lang="en-US" sz="2000" dirty="0">
              <a:latin typeface="Carlito"/>
              <a:cs typeface="Carlito"/>
            </a:endParaRPr>
          </a:p>
          <a:p>
            <a:r>
              <a:rPr lang="en-US" sz="2000" b="1" dirty="0">
                <a:solidFill>
                  <a:srgbClr val="24292F"/>
                </a:solidFill>
                <a:latin typeface="-apple-system"/>
              </a:rPr>
              <a:t>Instructors: </a:t>
            </a:r>
            <a:r>
              <a:rPr lang="en-US" sz="2000" b="1" dirty="0" err="1">
                <a:solidFill>
                  <a:srgbClr val="24292F"/>
                </a:solidFill>
                <a:latin typeface="-apple-system"/>
              </a:rPr>
              <a:t>Rav</a:t>
            </a:r>
            <a:r>
              <a:rPr lang="en-US" sz="2000" b="1" dirty="0">
                <a:solidFill>
                  <a:srgbClr val="24292F"/>
                </a:solidFill>
                <a:latin typeface="-apple-system"/>
              </a:rPr>
              <a:t> Ahuja, Alex </a:t>
            </a:r>
            <a:r>
              <a:rPr lang="en-US" sz="2000" b="1" dirty="0" err="1">
                <a:solidFill>
                  <a:srgbClr val="24292F"/>
                </a:solidFill>
                <a:latin typeface="-apple-system"/>
              </a:rPr>
              <a:t>Aklson</a:t>
            </a:r>
            <a:r>
              <a:rPr lang="en-US" sz="2000" b="1" dirty="0">
                <a:solidFill>
                  <a:srgbClr val="24292F"/>
                </a:solidFill>
                <a:latin typeface="-apple-system"/>
              </a:rPr>
              <a:t>, </a:t>
            </a:r>
            <a:r>
              <a:rPr lang="en-US" sz="2000" b="1" dirty="0" err="1">
                <a:solidFill>
                  <a:srgbClr val="24292F"/>
                </a:solidFill>
                <a:latin typeface="-apple-system"/>
              </a:rPr>
              <a:t>Aije</a:t>
            </a:r>
            <a:r>
              <a:rPr lang="en-US" sz="2000" b="1" dirty="0">
                <a:solidFill>
                  <a:srgbClr val="24292F"/>
                </a:solidFill>
                <a:latin typeface="-apple-system"/>
              </a:rPr>
              <a:t> </a:t>
            </a:r>
            <a:r>
              <a:rPr lang="en-US" sz="2000" b="1" dirty="0" err="1">
                <a:solidFill>
                  <a:srgbClr val="24292F"/>
                </a:solidFill>
                <a:latin typeface="-apple-system"/>
              </a:rPr>
              <a:t>Egwaikhide</a:t>
            </a:r>
            <a:r>
              <a:rPr lang="en-US" sz="2000" b="1" dirty="0">
                <a:solidFill>
                  <a:srgbClr val="24292F"/>
                </a:solidFill>
                <a:latin typeface="-apple-system"/>
              </a:rPr>
              <a:t>, Svetlana </a:t>
            </a:r>
            <a:r>
              <a:rPr lang="en-US" sz="2000" b="1" dirty="0" err="1">
                <a:solidFill>
                  <a:srgbClr val="24292F"/>
                </a:solidFill>
                <a:latin typeface="-apple-system"/>
              </a:rPr>
              <a:t>Levitan</a:t>
            </a:r>
            <a:r>
              <a:rPr lang="en-US" sz="2000" b="1" dirty="0">
                <a:solidFill>
                  <a:srgbClr val="24292F"/>
                </a:solidFill>
                <a:latin typeface="-apple-system"/>
              </a:rPr>
              <a:t>, Romeo </a:t>
            </a:r>
            <a:r>
              <a:rPr lang="en-US" sz="2000" b="1" dirty="0" err="1">
                <a:solidFill>
                  <a:srgbClr val="24292F"/>
                </a:solidFill>
                <a:latin typeface="-apple-system"/>
              </a:rPr>
              <a:t>Kienzler</a:t>
            </a:r>
            <a:r>
              <a:rPr lang="en-US" sz="2000" b="1" dirty="0">
                <a:solidFill>
                  <a:srgbClr val="24292F"/>
                </a:solidFill>
                <a:latin typeface="-apple-system"/>
              </a:rPr>
              <a:t>, </a:t>
            </a:r>
            <a:r>
              <a:rPr lang="en-US" sz="2000" b="1" dirty="0" err="1">
                <a:solidFill>
                  <a:srgbClr val="24292F"/>
                </a:solidFill>
                <a:latin typeface="-apple-system"/>
              </a:rPr>
              <a:t>Polong</a:t>
            </a:r>
            <a:r>
              <a:rPr lang="en-US" sz="2000" b="1" dirty="0">
                <a:solidFill>
                  <a:srgbClr val="24292F"/>
                </a:solidFill>
                <a:latin typeface="-apple-system"/>
              </a:rPr>
              <a:t> Lin, Joseph </a:t>
            </a:r>
            <a:r>
              <a:rPr lang="en-US" sz="2000" b="1" dirty="0" err="1">
                <a:solidFill>
                  <a:srgbClr val="24292F"/>
                </a:solidFill>
                <a:latin typeface="-apple-system"/>
              </a:rPr>
              <a:t>Santarcangelo</a:t>
            </a:r>
            <a:r>
              <a:rPr lang="en-US" sz="2000" b="1" dirty="0">
                <a:solidFill>
                  <a:srgbClr val="24292F"/>
                </a:solidFill>
                <a:latin typeface="-apple-system"/>
              </a:rPr>
              <a:t>, Azim </a:t>
            </a:r>
            <a:r>
              <a:rPr lang="en-US" sz="2000" b="1" dirty="0" err="1">
                <a:solidFill>
                  <a:srgbClr val="24292F"/>
                </a:solidFill>
                <a:latin typeface="-apple-system"/>
              </a:rPr>
              <a:t>Hirjani</a:t>
            </a:r>
            <a:r>
              <a:rPr lang="en-US" sz="2000" b="1" dirty="0">
                <a:solidFill>
                  <a:srgbClr val="24292F"/>
                </a:solidFill>
                <a:latin typeface="-apple-system"/>
              </a:rPr>
              <a:t>, </a:t>
            </a:r>
            <a:r>
              <a:rPr lang="en-US" sz="2000" b="1" dirty="0" err="1">
                <a:solidFill>
                  <a:srgbClr val="24292F"/>
                </a:solidFill>
                <a:latin typeface="-apple-system"/>
              </a:rPr>
              <a:t>Hima</a:t>
            </a:r>
            <a:r>
              <a:rPr lang="en-US" sz="2000" b="1" dirty="0">
                <a:solidFill>
                  <a:srgbClr val="24292F"/>
                </a:solidFill>
                <a:latin typeface="-apple-system"/>
              </a:rPr>
              <a:t> </a:t>
            </a:r>
            <a:r>
              <a:rPr lang="en-US" sz="2000" b="1" dirty="0" err="1">
                <a:solidFill>
                  <a:srgbClr val="24292F"/>
                </a:solidFill>
                <a:latin typeface="-apple-system"/>
              </a:rPr>
              <a:t>Vasudevan</a:t>
            </a:r>
            <a:r>
              <a:rPr lang="en-US" sz="2000" b="1" dirty="0">
                <a:solidFill>
                  <a:srgbClr val="24292F"/>
                </a:solidFill>
                <a:latin typeface="-apple-system"/>
              </a:rPr>
              <a:t>, </a:t>
            </a:r>
            <a:r>
              <a:rPr lang="en-US" sz="2000" b="1" dirty="0" err="1">
                <a:solidFill>
                  <a:srgbClr val="24292F"/>
                </a:solidFill>
                <a:latin typeface="-apple-system"/>
              </a:rPr>
              <a:t>Saishruthi</a:t>
            </a:r>
            <a:r>
              <a:rPr lang="en-US" sz="2000" b="1" dirty="0">
                <a:solidFill>
                  <a:srgbClr val="24292F"/>
                </a:solidFill>
                <a:latin typeface="-apple-system"/>
              </a:rPr>
              <a:t> </a:t>
            </a:r>
            <a:r>
              <a:rPr lang="en-US" sz="2000" b="1" dirty="0" err="1">
                <a:solidFill>
                  <a:srgbClr val="24292F"/>
                </a:solidFill>
                <a:latin typeface="-apple-system"/>
              </a:rPr>
              <a:t>Swaminathan</a:t>
            </a:r>
            <a:r>
              <a:rPr lang="en-US" sz="2000" b="1" dirty="0">
                <a:solidFill>
                  <a:srgbClr val="24292F"/>
                </a:solidFill>
                <a:latin typeface="-apple-system"/>
              </a:rPr>
              <a:t>, Saeed </a:t>
            </a:r>
            <a:r>
              <a:rPr lang="en-US" sz="2000" b="1" dirty="0" err="1">
                <a:solidFill>
                  <a:srgbClr val="24292F"/>
                </a:solidFill>
                <a:latin typeface="-apple-system"/>
              </a:rPr>
              <a:t>Aghabozorgi</a:t>
            </a:r>
            <a:r>
              <a:rPr lang="en-US" sz="2000" b="1" dirty="0">
                <a:solidFill>
                  <a:srgbClr val="24292F"/>
                </a:solidFill>
                <a:latin typeface="-apple-system"/>
              </a:rPr>
              <a:t>, Yan </a:t>
            </a:r>
            <a:r>
              <a:rPr lang="en-US" sz="2000" b="1" dirty="0" smtClean="0">
                <a:solidFill>
                  <a:srgbClr val="24292F"/>
                </a:solidFill>
                <a:latin typeface="-apple-system"/>
              </a:rPr>
              <a:t>Luo</a:t>
            </a:r>
          </a:p>
          <a:p>
            <a:endParaRPr lang="en-US" sz="2000" dirty="0">
              <a:latin typeface="Carlito"/>
              <a:cs typeface="Carlito"/>
            </a:endParaRPr>
          </a:p>
          <a:p>
            <a:pPr marL="12700">
              <a:lnSpc>
                <a:spcPct val="100000"/>
              </a:lnSpc>
              <a:spcBef>
                <a:spcPts val="5"/>
              </a:spcBef>
            </a:pPr>
            <a:r>
              <a:rPr lang="en-US" sz="2000" u="heavy" dirty="0">
                <a:solidFill>
                  <a:srgbClr val="404040"/>
                </a:solidFill>
                <a:uFill>
                  <a:solidFill>
                    <a:srgbClr val="404040"/>
                  </a:solidFill>
                </a:uFill>
                <a:latin typeface="Carlito"/>
                <a:cs typeface="Carlito"/>
              </a:rPr>
              <a:t>Special </a:t>
            </a:r>
            <a:r>
              <a:rPr lang="en-US" sz="2000" u="heavy" spc="-15" dirty="0">
                <a:solidFill>
                  <a:srgbClr val="404040"/>
                </a:solidFill>
                <a:uFill>
                  <a:solidFill>
                    <a:srgbClr val="404040"/>
                  </a:solidFill>
                </a:uFill>
                <a:latin typeface="Carlito"/>
                <a:cs typeface="Carlito"/>
              </a:rPr>
              <a:t>Thanks </a:t>
            </a:r>
            <a:r>
              <a:rPr lang="en-US" sz="2000" u="heavy" spc="-20" dirty="0">
                <a:solidFill>
                  <a:srgbClr val="404040"/>
                </a:solidFill>
                <a:uFill>
                  <a:solidFill>
                    <a:srgbClr val="404040"/>
                  </a:solidFill>
                </a:uFill>
                <a:latin typeface="Carlito"/>
                <a:cs typeface="Carlito"/>
              </a:rPr>
              <a:t>to </a:t>
            </a:r>
            <a:r>
              <a:rPr lang="en-US" sz="2000" u="heavy" dirty="0">
                <a:solidFill>
                  <a:srgbClr val="404040"/>
                </a:solidFill>
                <a:uFill>
                  <a:solidFill>
                    <a:srgbClr val="404040"/>
                  </a:solidFill>
                </a:uFill>
                <a:latin typeface="Carlito"/>
                <a:cs typeface="Carlito"/>
              </a:rPr>
              <a:t>All </a:t>
            </a:r>
            <a:r>
              <a:rPr lang="en-US" sz="2000" u="heavy" spc="-20" dirty="0">
                <a:solidFill>
                  <a:srgbClr val="404040"/>
                </a:solidFill>
                <a:uFill>
                  <a:solidFill>
                    <a:srgbClr val="404040"/>
                  </a:solidFill>
                </a:uFill>
                <a:latin typeface="Carlito"/>
                <a:cs typeface="Carlito"/>
              </a:rPr>
              <a:t>Instructors:</a:t>
            </a:r>
            <a:endParaRPr lang="en-US" sz="2000" dirty="0">
              <a:latin typeface="Carlito"/>
              <a:cs typeface="Carlito"/>
            </a:endParaRPr>
          </a:p>
          <a:p>
            <a:pPr marL="12700">
              <a:lnSpc>
                <a:spcPct val="100000"/>
              </a:lnSpc>
              <a:spcBef>
                <a:spcPts val="1200"/>
              </a:spcBef>
            </a:pPr>
            <a:r>
              <a:rPr lang="en-US" sz="2000" u="heavy" spc="-20" dirty="0">
                <a:solidFill>
                  <a:srgbClr val="800080"/>
                </a:solidFill>
                <a:uFill>
                  <a:solidFill>
                    <a:srgbClr val="2996E1"/>
                  </a:solidFill>
                </a:uFill>
                <a:latin typeface="Carlito"/>
                <a:cs typeface="Carlito"/>
                <a:hlinkClick r:id="rId4"/>
              </a:rPr>
              <a:t>https://www.coursera.org/professional-certificates/ibm-data-science?#instructors</a:t>
            </a:r>
            <a:endParaRPr lang="en-US" sz="2000" dirty="0">
              <a:latin typeface="Carlito"/>
              <a:cs typeface="Carlito"/>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Abadi"/>
              </a:rPr>
              <a:t>Executive Summary:</a:t>
            </a:r>
          </a:p>
          <a:p>
            <a:pPr marL="0" indent="0">
              <a:lnSpc>
                <a:spcPct val="120000"/>
              </a:lnSpc>
              <a:spcBef>
                <a:spcPts val="1400"/>
              </a:spcBef>
              <a:buNone/>
            </a:pPr>
            <a:endParaRPr lang="en-US" sz="8800" dirty="0">
              <a:solidFill>
                <a:schemeClr val="tx1"/>
              </a:solidFill>
              <a:latin typeface="Abadi"/>
            </a:endParaRPr>
          </a:p>
          <a:p>
            <a:pPr marL="0" indent="0">
              <a:lnSpc>
                <a:spcPct val="120000"/>
              </a:lnSpc>
              <a:spcBef>
                <a:spcPts val="1400"/>
              </a:spcBef>
              <a:buNone/>
            </a:pPr>
            <a:r>
              <a:rPr lang="en-US" sz="8800" dirty="0">
                <a:solidFill>
                  <a:schemeClr val="tx1"/>
                </a:solidFill>
                <a:latin typeface="Abadi"/>
              </a:rPr>
              <a:t>In this project, a comprehensive methodology was employed to gather, process, analyze, and visualize data to address key challenges in the commercial space industry. The methodology encompassed various stages including data collection, data wrangling, exploratory data analysis (EDA), interactive visual analytics, and predictive analysis using classification models.</a:t>
            </a:r>
            <a:endParaRPr lang="en-US" sz="8800" dirty="0" smtClean="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Collection Methodology:</a:t>
            </a:r>
            <a:endParaRPr lang="en-US" dirty="0"/>
          </a:p>
        </p:txBody>
      </p:sp>
      <p:sp>
        <p:nvSpPr>
          <p:cNvPr id="3" name="Content Placeholder 2"/>
          <p:cNvSpPr>
            <a:spLocks noGrp="1"/>
          </p:cNvSpPr>
          <p:nvPr>
            <p:ph idx="1"/>
          </p:nvPr>
        </p:nvSpPr>
        <p:spPr/>
        <p:txBody>
          <a:bodyPr/>
          <a:lstStyle/>
          <a:p>
            <a:r>
              <a:rPr lang="en-US" sz="1800" dirty="0"/>
              <a:t>Data collection involved sourcing relevant information from various sources including public databases, official reports, and proprietary datasets. This data encompassed information about rocket launches, mission parameters, pricing strategies, and historical performance metrics of companies such as SpaceX.</a:t>
            </a:r>
          </a:p>
          <a:p>
            <a:r>
              <a:rPr lang="en-US" sz="1800" b="1" dirty="0"/>
              <a:t>Data Wrangling:</a:t>
            </a:r>
            <a:endParaRPr lang="en-US" sz="1800" dirty="0"/>
          </a:p>
          <a:p>
            <a:r>
              <a:rPr lang="en-US" sz="1800" dirty="0"/>
              <a:t>Upon collecting the raw data, a meticulous data wrangling process was undertaken to clean, transform, and preprocess the data. This involved handling missing values, removing duplicates, standardizing formats, and ensuring data integrity to prepare the dataset for further analysis.</a:t>
            </a:r>
          </a:p>
          <a:p>
            <a:r>
              <a:rPr lang="en-US" sz="1800" b="1" dirty="0"/>
              <a:t>Data Processing:</a:t>
            </a:r>
            <a:endParaRPr lang="en-US" sz="1800" dirty="0"/>
          </a:p>
          <a:p>
            <a:r>
              <a:rPr lang="en-US" sz="1800" dirty="0"/>
              <a:t>Following data wrangling, the processed dataset underwent further processing to extract meaningful insights. This involved aggregating data, calculating relevant metrics, and structuring the dataset in a format suitable for analysis.</a:t>
            </a:r>
          </a:p>
          <a:p>
            <a:endParaRPr lang="en-US" dirty="0"/>
          </a:p>
        </p:txBody>
      </p:sp>
    </p:spTree>
    <p:extLst>
      <p:ext uri="{BB962C8B-B14F-4D97-AF65-F5344CB8AC3E}">
        <p14:creationId xmlns:p14="http://schemas.microsoft.com/office/powerpoint/2010/main" val="144184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Methodology:</a:t>
            </a:r>
          </a:p>
        </p:txBody>
      </p:sp>
      <p:sp>
        <p:nvSpPr>
          <p:cNvPr id="3" name="Content Placeholder 2"/>
          <p:cNvSpPr>
            <a:spLocks noGrp="1"/>
          </p:cNvSpPr>
          <p:nvPr>
            <p:ph idx="1"/>
          </p:nvPr>
        </p:nvSpPr>
        <p:spPr/>
        <p:txBody>
          <a:bodyPr/>
          <a:lstStyle/>
          <a:p>
            <a:r>
              <a:rPr lang="en-US" sz="1600" dirty="0"/>
              <a:t>Exploratory Data Analysis (EDA):</a:t>
            </a:r>
          </a:p>
          <a:p>
            <a:endParaRPr lang="en-US" sz="1600" dirty="0"/>
          </a:p>
          <a:p>
            <a:r>
              <a:rPr lang="en-US" sz="1600" dirty="0"/>
              <a:t>EDA was conducted using a combination of visualization techniques and SQL queries to uncover patterns, trends, and relationships within the dataset. Visualization tools such as </a:t>
            </a:r>
            <a:r>
              <a:rPr lang="en-US" sz="1600" dirty="0" err="1"/>
              <a:t>Matplotlib</a:t>
            </a:r>
            <a:r>
              <a:rPr lang="en-US" sz="1600" dirty="0"/>
              <a:t>, </a:t>
            </a:r>
            <a:r>
              <a:rPr lang="en-US" sz="1600" dirty="0" err="1"/>
              <a:t>Seaborn</a:t>
            </a:r>
            <a:r>
              <a:rPr lang="en-US" sz="1600" dirty="0"/>
              <a:t>, and SQL queries facilitated the exploration of key metrics and provided valuable insights into the commercial space industry.</a:t>
            </a:r>
          </a:p>
          <a:p>
            <a:endParaRPr lang="en-US" sz="1600" dirty="0"/>
          </a:p>
          <a:p>
            <a:r>
              <a:rPr lang="en-US" sz="1600" dirty="0"/>
              <a:t>Interactive Visual Analytics:</a:t>
            </a:r>
          </a:p>
          <a:p>
            <a:endParaRPr lang="en-US" sz="1600" dirty="0"/>
          </a:p>
          <a:p>
            <a:r>
              <a:rPr lang="en-US" sz="1600" dirty="0"/>
              <a:t>Interactive visual analytics were performed using advanced visualization libraries such as Folium and </a:t>
            </a:r>
            <a:r>
              <a:rPr lang="en-US" sz="1600" dirty="0" err="1"/>
              <a:t>Plotly</a:t>
            </a:r>
            <a:r>
              <a:rPr lang="en-US" sz="1600" dirty="0"/>
              <a:t> Dash. These tools enabled the creation of interactive dashboards and maps, allowing stakeholders to explore data dynamically and gain deeper insights into market dynamics, launch patterns, and geographical trends.</a:t>
            </a:r>
          </a:p>
        </p:txBody>
      </p:sp>
    </p:spTree>
    <p:extLst>
      <p:ext uri="{BB962C8B-B14F-4D97-AF65-F5344CB8AC3E}">
        <p14:creationId xmlns:p14="http://schemas.microsoft.com/office/powerpoint/2010/main" val="38374641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300</TotalTime>
  <Words>3614</Words>
  <Application>Microsoft Office PowerPoint</Application>
  <PresentationFormat>Custom</PresentationFormat>
  <Paragraphs>329</Paragraphs>
  <Slides>54</Slides>
  <Notes>5</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Custom Design</vt:lpstr>
      <vt:lpstr>PowerPoint Presentation</vt:lpstr>
      <vt:lpstr>PowerPoint Presentation</vt:lpstr>
      <vt:lpstr>PowerPoint Presentation</vt:lpstr>
      <vt:lpstr>PowerPoint Presentation</vt:lpstr>
      <vt:lpstr>Introduction</vt:lpstr>
      <vt:lpstr>PowerPoint Presentation</vt:lpstr>
      <vt:lpstr>PowerPoint Presentation</vt:lpstr>
      <vt:lpstr>Data Collection Methodology:</vt:lpstr>
      <vt:lpstr>Data Collection Methodology:</vt:lpstr>
      <vt:lpstr>Data Collection Methodology:</vt:lpstr>
      <vt:lpstr>PowerPoint Presentation</vt:lpstr>
      <vt:lpstr>Data Collection </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analysis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Ps. Benjamin Arthur</cp:lastModifiedBy>
  <cp:revision>217</cp:revision>
  <dcterms:created xsi:type="dcterms:W3CDTF">2021-04-29T18:58:34Z</dcterms:created>
  <dcterms:modified xsi:type="dcterms:W3CDTF">2024-03-19T17:47:37Z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